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761" r:id="rId1"/>
  </p:sldMasterIdLst>
  <p:notesMasterIdLst>
    <p:notesMasterId r:id="rId46"/>
  </p:notesMasterIdLst>
  <p:handoutMasterIdLst>
    <p:handoutMasterId r:id="rId47"/>
  </p:handoutMasterIdLst>
  <p:sldIdLst>
    <p:sldId id="523" r:id="rId2"/>
    <p:sldId id="638" r:id="rId3"/>
    <p:sldId id="665" r:id="rId4"/>
    <p:sldId id="713" r:id="rId5"/>
    <p:sldId id="714" r:id="rId6"/>
    <p:sldId id="715" r:id="rId7"/>
    <p:sldId id="716" r:id="rId8"/>
    <p:sldId id="717" r:id="rId9"/>
    <p:sldId id="680" r:id="rId10"/>
    <p:sldId id="719" r:id="rId11"/>
    <p:sldId id="683" r:id="rId12"/>
    <p:sldId id="718" r:id="rId13"/>
    <p:sldId id="684" r:id="rId14"/>
    <p:sldId id="720" r:id="rId15"/>
    <p:sldId id="671" r:id="rId16"/>
    <p:sldId id="721" r:id="rId17"/>
    <p:sldId id="682" r:id="rId18"/>
    <p:sldId id="722" r:id="rId19"/>
    <p:sldId id="685" r:id="rId20"/>
    <p:sldId id="723" r:id="rId21"/>
    <p:sldId id="686" r:id="rId22"/>
    <p:sldId id="724" r:id="rId23"/>
    <p:sldId id="691" r:id="rId24"/>
    <p:sldId id="725" r:id="rId25"/>
    <p:sldId id="689" r:id="rId26"/>
    <p:sldId id="726" r:id="rId27"/>
    <p:sldId id="694" r:id="rId28"/>
    <p:sldId id="727" r:id="rId29"/>
    <p:sldId id="712" r:id="rId30"/>
    <p:sldId id="728" r:id="rId31"/>
    <p:sldId id="687" r:id="rId32"/>
    <p:sldId id="729" r:id="rId33"/>
    <p:sldId id="697" r:id="rId34"/>
    <p:sldId id="730" r:id="rId35"/>
    <p:sldId id="695" r:id="rId36"/>
    <p:sldId id="731" r:id="rId37"/>
    <p:sldId id="698" r:id="rId38"/>
    <p:sldId id="732" r:id="rId39"/>
    <p:sldId id="699" r:id="rId40"/>
    <p:sldId id="733" r:id="rId41"/>
    <p:sldId id="700" r:id="rId42"/>
    <p:sldId id="734" r:id="rId43"/>
    <p:sldId id="701" r:id="rId44"/>
    <p:sldId id="735" r:id="rId45"/>
  </p:sldIdLst>
  <p:sldSz cx="9906000" cy="6858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orient="horz" pos="686" userDrawn="1">
          <p15:clr>
            <a:srgbClr val="A4A3A4"/>
          </p15:clr>
        </p15:guide>
        <p15:guide id="3" pos="3117">
          <p15:clr>
            <a:srgbClr val="A4A3A4"/>
          </p15:clr>
        </p15:guide>
        <p15:guide id="4" pos="5478">
          <p15:clr>
            <a:srgbClr val="A4A3A4"/>
          </p15:clr>
        </p15:guide>
        <p15:guide id="5" pos="5985">
          <p15:clr>
            <a:srgbClr val="A4A3A4"/>
          </p15:clr>
        </p15:guide>
        <p15:guide id="6" orient="horz" pos="48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4">
          <p15:clr>
            <a:srgbClr val="A4A3A4"/>
          </p15:clr>
        </p15:guide>
        <p15:guide id="2" pos="2138">
          <p15:clr>
            <a:srgbClr val="A4A3A4"/>
          </p15:clr>
        </p15:guide>
      </p15:notes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B9C3FBE-977C-9F24-57C8-50B7017E50B3}" name="YOUNGSOO KANG" initials="YK" userId="58709988af8f0e5a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D68"/>
    <a:srgbClr val="0040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="" xmlns:c="http://schemas.openxmlformats.org/drawingml/2006/chart" xmlns:dgm="http://schemas.openxmlformats.org/drawingml/2006/diagram" xmlns:dsp="http://schemas.microsoft.com/office/drawing/2008/diagram"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보통 스타일 3 - 강조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TxStyle/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79" autoAdjust="0"/>
    <p:restoredTop sz="91781" autoAdjust="0"/>
  </p:normalViewPr>
  <p:slideViewPr>
    <p:cSldViewPr snapToGrid="0" snapToObjects="1" showGuides="1">
      <p:cViewPr varScale="1">
        <p:scale>
          <a:sx n="116" d="100"/>
          <a:sy n="116" d="100"/>
        </p:scale>
        <p:origin x="2192" y="192"/>
      </p:cViewPr>
      <p:guideLst>
        <p:guide orient="horz" pos="2160"/>
        <p:guide orient="horz" pos="686"/>
        <p:guide pos="3117"/>
        <p:guide pos="5478"/>
        <p:guide pos="5985"/>
        <p:guide orient="horz" pos="48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107" d="100"/>
          <a:sy n="107" d="100"/>
        </p:scale>
        <p:origin x="4412" y="60"/>
      </p:cViewPr>
      <p:guideLst>
        <p:guide orient="horz" pos="3124"/>
        <p:guide pos="2138"/>
      </p:guideLst>
    </p:cSldViewPr>
  </p:notesViewPr>
  <p:gridSpacing cx="72010" cy="7201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handoutMaster" Target="handoutMasters/handoutMaster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말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1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1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8D7A7C4-C82A-4D21-9AB0-F0C5A1D3EF09}" type="datetime1"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pPr lvl="0">
                <a:defRPr/>
              </a:pPr>
              <a:t>2025. 9. 15.</a:t>
            </a:fld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4"/>
            <a:ext cx="2945659" cy="496331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4"/>
            <a:ext cx="2945659" cy="496331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450E784-2449-4FFD-AA69-3F5CFAA75BCB}" type="slidenum">
              <a:rPr lang="ko-KR" altLang="en-US">
                <a:latin typeface="NanumSquareOTF" panose="020B0600000101010101" pitchFamily="34" charset="-127"/>
                <a:ea typeface="NanumSquareOTF" panose="020B0600000101010101" pitchFamily="34" charset="-127"/>
              </a:rPr>
              <a:pPr lvl="0">
                <a:defRPr/>
              </a:pPr>
              <a:t>‹#›</a:t>
            </a:fld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07224928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extLst>
    <p:ext uri="{56416CCD-93CA-4268-BC5B-53C4BB910035}">
      <p15:sldGuideLst xmlns:p15="http://schemas.microsoft.com/office/powerpoint/2012/main">
        <p15:guide id="1" orient="horz" pos="3126" userDrawn="1">
          <p15:clr>
            <a:srgbClr val="F26B43"/>
          </p15:clr>
        </p15:guide>
        <p15:guide id="2" pos="2141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2945660" cy="498056"/>
          </a:xfrm>
          <a:prstGeom prst="rect">
            <a:avLst/>
          </a:prstGeom>
        </p:spPr>
        <p:txBody>
          <a:bodyPr vert="horz" lIns="91421" tIns="45710" rIns="91421" bIns="45710"/>
          <a:lstStyle>
            <a:lvl1pPr algn="l">
              <a:defRPr sz="1200" b="0" i="0">
                <a:latin typeface="NanumSquareOTF" panose="020B0600000101010101" pitchFamily="34" charset="-127"/>
                <a:ea typeface="NanumSquareOTF" panose="020B0600000101010101" pitchFamily="34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2" y="2"/>
            <a:ext cx="2945660" cy="498056"/>
          </a:xfrm>
          <a:prstGeom prst="rect">
            <a:avLst/>
          </a:prstGeom>
        </p:spPr>
        <p:txBody>
          <a:bodyPr vert="horz" lIns="91421" tIns="45710" rIns="91421" bIns="45710"/>
          <a:lstStyle>
            <a:lvl1pPr algn="r">
              <a:defRPr sz="1200" b="0" i="0">
                <a:latin typeface="NanumSquareOTF" panose="020B0600000101010101" pitchFamily="34" charset="-127"/>
                <a:ea typeface="NanumSquareOTF" panose="020B0600000101010101" pitchFamily="34" charset="-127"/>
              </a:defRPr>
            </a:lvl1pPr>
          </a:lstStyle>
          <a:p>
            <a:pPr>
              <a:defRPr/>
            </a:pPr>
            <a:fld id="{997202B2-7962-4B43-9F32-D96EEFFE6D80}" type="datetime1">
              <a:rPr lang="ko-KR" altLang="en-US" smtClean="0"/>
              <a:pPr>
                <a:defRPr/>
              </a:pPr>
              <a:t>2025. 9. 15.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982663" y="1244600"/>
            <a:ext cx="4832350" cy="3346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21" tIns="45710" rIns="91421" bIns="45710" anchor="ctr"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9" y="4777196"/>
            <a:ext cx="5438140" cy="3908614"/>
          </a:xfrm>
          <a:prstGeom prst="rect">
            <a:avLst/>
          </a:prstGeom>
        </p:spPr>
        <p:txBody>
          <a:bodyPr vert="horz" lIns="91421" tIns="45710" rIns="91421" bIns="45710"/>
          <a:lstStyle/>
          <a:p>
            <a:pPr lvl="0">
              <a:defRPr/>
            </a:pPr>
            <a:r>
              <a:rPr lang="ko-KR" altLang="en-US" dirty="0"/>
              <a:t>마스터 텍스트 스타일을 편집하려면 클릭</a:t>
            </a:r>
          </a:p>
          <a:p>
            <a:pPr lvl="1">
              <a:defRPr/>
            </a:pPr>
            <a:r>
              <a:rPr lang="ko-KR" altLang="en-US" dirty="0"/>
              <a:t>두 번째 수준</a:t>
            </a:r>
          </a:p>
          <a:p>
            <a:pPr lvl="2">
              <a:defRPr/>
            </a:pPr>
            <a:r>
              <a:rPr lang="ko-KR" altLang="en-US" dirty="0"/>
              <a:t>세 번째 수준</a:t>
            </a:r>
          </a:p>
          <a:p>
            <a:pPr lvl="3">
              <a:defRPr/>
            </a:pPr>
            <a:r>
              <a:rPr lang="ko-KR" altLang="en-US" dirty="0"/>
              <a:t>네 번째 수준</a:t>
            </a:r>
          </a:p>
          <a:p>
            <a:pPr lvl="4">
              <a:defRPr/>
            </a:pPr>
            <a:r>
              <a:rPr lang="ko-KR" altLang="en-US" dirty="0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7"/>
            <a:ext cx="2945660" cy="498056"/>
          </a:xfrm>
          <a:prstGeom prst="rect">
            <a:avLst/>
          </a:prstGeom>
        </p:spPr>
        <p:txBody>
          <a:bodyPr vert="horz" lIns="91421" tIns="45710" rIns="91421" bIns="45710" anchor="b"/>
          <a:lstStyle>
            <a:lvl1pPr algn="l">
              <a:defRPr sz="1200" b="0" i="0">
                <a:latin typeface="NanumSquareOTF" panose="020B0600000101010101" pitchFamily="34" charset="-127"/>
                <a:ea typeface="NanumSquareOTF" panose="020B0600000101010101" pitchFamily="34" charset="-127"/>
              </a:defRPr>
            </a:lvl1pPr>
          </a:lstStyle>
          <a:p>
            <a:pPr>
              <a:defRPr/>
            </a:pPr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2" y="9428587"/>
            <a:ext cx="2945660" cy="498056"/>
          </a:xfrm>
          <a:prstGeom prst="rect">
            <a:avLst/>
          </a:prstGeom>
        </p:spPr>
        <p:txBody>
          <a:bodyPr vert="horz" lIns="91421" tIns="45710" rIns="91421" bIns="45710" anchor="b"/>
          <a:lstStyle>
            <a:lvl1pPr algn="r">
              <a:defRPr sz="1200" b="0" i="0">
                <a:latin typeface="NanumSquareOTF" panose="020B0600000101010101" pitchFamily="34" charset="-127"/>
                <a:ea typeface="NanumSquareOTF" panose="020B0600000101010101" pitchFamily="34" charset="-127"/>
              </a:defRPr>
            </a:lvl1pPr>
          </a:lstStyle>
          <a:p>
            <a:pPr>
              <a:defRPr/>
            </a:pPr>
            <a:fld id="{211FCF9F-4017-4C95-A7A3-70AB4D751968}" type="slidenum">
              <a:rPr lang="ko-KR" altLang="en-US" smtClean="0"/>
              <a:pPr>
                <a:defRPr/>
              </a:pPr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3194294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869046" rtl="0" eaLnBrk="1" latinLnBrk="1" hangingPunct="1">
      <a:defRPr sz="1140" b="0" i="0" kern="1200">
        <a:solidFill>
          <a:schemeClr val="tx1"/>
        </a:solidFill>
        <a:latin typeface="NanumSquareOTF" panose="020B0600000101010101" pitchFamily="34" charset="-127"/>
        <a:ea typeface="NanumSquareOTF" panose="020B0600000101010101" pitchFamily="34" charset="-127"/>
        <a:cs typeface="+mn-cs"/>
      </a:defRPr>
    </a:lvl1pPr>
    <a:lvl2pPr marL="434523" algn="l" defTabSz="869046" rtl="0" eaLnBrk="1" latinLnBrk="1" hangingPunct="1">
      <a:defRPr sz="1140" b="0" i="0" kern="1200">
        <a:solidFill>
          <a:schemeClr val="tx1"/>
        </a:solidFill>
        <a:latin typeface="NanumSquareOTF" panose="020B0600000101010101" pitchFamily="34" charset="-127"/>
        <a:ea typeface="NanumSquareOTF" panose="020B0600000101010101" pitchFamily="34" charset="-127"/>
        <a:cs typeface="+mn-cs"/>
      </a:defRPr>
    </a:lvl2pPr>
    <a:lvl3pPr marL="869046" algn="l" defTabSz="869046" rtl="0" eaLnBrk="1" latinLnBrk="1" hangingPunct="1">
      <a:defRPr sz="1140" b="0" i="0" kern="1200">
        <a:solidFill>
          <a:schemeClr val="tx1"/>
        </a:solidFill>
        <a:latin typeface="NanumSquareOTF" panose="020B0600000101010101" pitchFamily="34" charset="-127"/>
        <a:ea typeface="NanumSquareOTF" panose="020B0600000101010101" pitchFamily="34" charset="-127"/>
        <a:cs typeface="+mn-cs"/>
      </a:defRPr>
    </a:lvl3pPr>
    <a:lvl4pPr marL="1303569" algn="l" defTabSz="869046" rtl="0" eaLnBrk="1" latinLnBrk="1" hangingPunct="1">
      <a:defRPr sz="1140" b="0" i="0" kern="1200">
        <a:solidFill>
          <a:schemeClr val="tx1"/>
        </a:solidFill>
        <a:latin typeface="NanumSquareOTF" panose="020B0600000101010101" pitchFamily="34" charset="-127"/>
        <a:ea typeface="NanumSquareOTF" panose="020B0600000101010101" pitchFamily="34" charset="-127"/>
        <a:cs typeface="+mn-cs"/>
      </a:defRPr>
    </a:lvl4pPr>
    <a:lvl5pPr marL="1738092" algn="l" defTabSz="869046" rtl="0" eaLnBrk="1" latinLnBrk="1" hangingPunct="1">
      <a:defRPr sz="1140" b="0" i="0" kern="1200">
        <a:solidFill>
          <a:schemeClr val="tx1"/>
        </a:solidFill>
        <a:latin typeface="NanumSquareOTF" panose="020B0600000101010101" pitchFamily="34" charset="-127"/>
        <a:ea typeface="NanumSquareOTF" panose="020B0600000101010101" pitchFamily="34" charset="-127"/>
        <a:cs typeface="+mn-cs"/>
      </a:defRPr>
    </a:lvl5pPr>
    <a:lvl6pPr marL="2172614" algn="l" defTabSz="869046" rtl="0" eaLnBrk="1" latinLnBrk="1" hangingPunct="1">
      <a:defRPr sz="1140" kern="1200">
        <a:solidFill>
          <a:schemeClr val="tx1"/>
        </a:solidFill>
        <a:latin typeface="+mn-lt"/>
        <a:ea typeface="+mn-ea"/>
        <a:cs typeface="+mn-cs"/>
      </a:defRPr>
    </a:lvl6pPr>
    <a:lvl7pPr marL="2607137" algn="l" defTabSz="869046" rtl="0" eaLnBrk="1" latinLnBrk="1" hangingPunct="1">
      <a:defRPr sz="1140" kern="1200">
        <a:solidFill>
          <a:schemeClr val="tx1"/>
        </a:solidFill>
        <a:latin typeface="+mn-lt"/>
        <a:ea typeface="+mn-ea"/>
        <a:cs typeface="+mn-cs"/>
      </a:defRPr>
    </a:lvl7pPr>
    <a:lvl8pPr marL="3041660" algn="l" defTabSz="869046" rtl="0" eaLnBrk="1" latinLnBrk="1" hangingPunct="1">
      <a:defRPr sz="1140" kern="1200">
        <a:solidFill>
          <a:schemeClr val="tx1"/>
        </a:solidFill>
        <a:latin typeface="+mn-lt"/>
        <a:ea typeface="+mn-ea"/>
        <a:cs typeface="+mn-cs"/>
      </a:defRPr>
    </a:lvl8pPr>
    <a:lvl9pPr marL="3476183" algn="l" defTabSz="869046" rtl="0" eaLnBrk="1" latinLnBrk="1" hangingPunct="1">
      <a:defRPr sz="114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982663" y="1244600"/>
            <a:ext cx="4832350" cy="3346450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96240" marR="0" lvl="0" indent="-396240" algn="just" defTabSz="869046" rtl="0" eaLnBrk="1" fontAlgn="base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sz="1140" kern="1200" dirty="0" err="1">
                <a:solidFill>
                  <a:schemeClr val="tx1"/>
                </a:solidFill>
                <a:effectLst/>
                <a:cs typeface="+mn-cs"/>
              </a:rPr>
              <a:t>choijoungeun@naver.com</a:t>
            </a:r>
            <a:endParaRPr lang="en" altLang="ko-KR" sz="1140" kern="1200" dirty="0">
              <a:solidFill>
                <a:schemeClr val="tx1"/>
              </a:solidFill>
              <a:effectLst/>
              <a:cs typeface="+mn-cs"/>
            </a:endParaRPr>
          </a:p>
          <a:p>
            <a:pPr marL="396240" marR="0" indent="-39624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1FCF9F-4017-4C95-A7A3-70AB4D751968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42724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A1662A-6A29-922A-DD7E-B35D8F278B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E14DBBD-4F83-3841-67FC-E3AAF4A1E7D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D5EC6DB6-74C1-5F65-7822-F647173FBA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86083A5-55BF-B13F-3D24-3EDE837C88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69372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B7710F-4833-7C5A-40D7-2395B71BA7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3ED9B38-E1AA-94E2-2B4A-2184E0962FB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A135B16-891E-A893-A4E0-A9B3CFC6AC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11A279B-D563-8087-2916-9D7C042F22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339164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AC3DF6-393F-5A8B-7CAC-832BC203B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78C3250-EB6A-D85F-6A7C-9568D8AA714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A00EF42-4CF5-2E9B-C543-E8E2802B3DE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BCDB8BF-9F5E-E087-EA05-B16FB4ACF6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19008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33CADD7-5763-D766-0E65-9E0B7CB83B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1602E72-5C34-E829-5459-F4263BFE859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5837E57-974A-DAFB-1F91-B3AF27616D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9B741AA-C6AA-FD1F-0892-496D86BEE5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1369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1A2A42-283A-D96D-9FFB-ABE4F184D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8FC1D3D-8CCF-235C-9946-70870353796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A5F5C72-62EF-9CB0-8357-84B48F8BF2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003776-9CE6-3F75-C685-1340AEECC9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66076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0CBB30-221B-8BFE-3621-FA11E704C7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7F8D25C-A885-6E84-8A0E-6514ED9BA29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3E3C96B-A64A-714B-31B1-EBE0C02FE5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EE8325D-0EF9-44DB-1A81-9F4AC958FE8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2170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711A06-F10C-552F-889A-BB8499B12C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2C228B6-67C9-C731-C1AA-5E8253A1A20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C2FC037-4EFC-027B-24EA-BAF24903198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80F28EF-5777-ED9C-EBB7-41DEE42AC1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7822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0DDCD-762C-5090-7495-ECCDD48A2B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6859CDE-9EF8-6CA4-7D76-018229495DB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28E077D-FB17-BE53-5585-49D7A11EB5D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6D5839E-14F3-FAED-64EA-EE7B7A3525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02600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C17710-750D-444E-49CA-3D9422267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6A899C4-96F9-6C58-FFF1-A7B59D05EA2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208897B-286B-8B4C-6178-82939977C9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E41EC2-5E13-C3BE-8278-953063138A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43227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2CEA05-6D1E-7D4D-C650-2645CE524B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7F915DC-9692-89E2-A031-D739F18B211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6735580-F065-0FAB-8C46-FF128A37B2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CD9DD46-42D6-BFFB-EB2A-F78614EF84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85565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83888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A604F4-0F21-FA43-556B-DCA9B29C7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E086362-12DF-3DEF-3715-9BD9DB74534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454023E-F184-32AB-75A7-F71516C20F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C47907D-5A02-8190-7478-627626A7BC8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15204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00A90-4AB6-F5EA-301F-86EDA73580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4F84A732-EA38-B77E-913A-563A370DEC4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C1877A0-4788-3519-3E2D-AFBF93AA2F2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56ABCCB-A035-C7E3-DEE9-C582CACBE2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978660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BDAEAE-30A8-0E60-F634-F9B5B117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BDAFF1-B34E-C053-0550-3239444F670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F618F97-17EE-EA83-EA08-CF8022C5B6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8C694A5-01E0-B5A6-D8B5-7794F4590E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826118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99C92C-40FE-03AA-FEA5-8F9C3EAC58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64BEC9B-A262-93C7-E218-C540EF7CC94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5100031-B6B6-20CE-1195-1CB55DCE3E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1756E97-7D88-5E56-C3D7-559848D1876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634902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4F93C0-0DCB-E266-D6F1-4D4092C5C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4FE20B4-38CD-32BF-3010-B683396251D1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C412D82-F635-2CF0-B9EE-7BC15C6977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6C9794-B5F8-0F33-C843-A11927C1A8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64104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D56492-5CA8-64A2-864E-96DC6997B6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C3729D5-C1D1-7EFA-BE13-7DE28CE2B31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1A529766-2951-DAFB-CCBF-822C65AC951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C5CB820-631F-662A-133A-09FD5AFF9B2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500444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844AC2-CDC7-F465-0CC6-0B8183844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D57B257-9052-884A-30CF-F630F46E5C4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93D82E2-4C44-768C-6668-E17B015205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D704F4-F089-2AF4-7919-4841FFE90C2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2717097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3D0572D-D134-8BD4-FDC4-B66EB1FB28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2A0F550-89D8-4F0E-0368-82AFA71B095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742A059-9B56-5002-3E88-C14F9D8A57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B136D2-69A9-DAAB-1CF8-818F227AAF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123225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BF8A3A-B148-59F7-3D97-D4A0FE6FAD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8248E2E5-20EE-FE77-09DB-91E0433F591B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14D86C7-FC77-FD00-6B4D-98A1F38ECA1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0A97DA-C2C0-D6FF-8BF9-741375A1B2D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258056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28816-1382-7CC8-920C-A1405AD9E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3449382-85EA-3FE9-97BA-FFC5218180E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6BBEFF5-BCE7-F30A-D42D-28B085984C8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2B8AEB-773C-8B23-6C6D-5A7B13F152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27597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3DB9FA-1AEA-75EB-DE05-4028C61531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2E0E8DE5-2E7A-EABF-D314-876D3E54EA6C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5435D3F4-8C8C-73EC-80DB-485EC3116B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26DD7C4-6311-C637-9F8F-A50EF0C1AF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2345295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0BD7FA-598E-B547-939A-E19EA36647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D9DCCED-12D0-F5FF-E4BB-D4E1F034B03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0B0AAEC-FAC9-68A5-216C-07DE520289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E0F562E-B34F-AA49-3DC3-0FA766C53B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70582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A60D52-D9C3-C388-AC4F-3D84957794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DCD4D91-0824-0DD5-68D8-5B10698A5C1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B443DC4-9584-A0DE-3D53-E850E04CD8B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9860BDD-64AF-F80B-246B-C447E872BA7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8914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01ED1E-219C-4521-C3B5-47E6D923CE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F84B1C01-22DB-E455-673C-9C4C96129648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951BFFA-22AB-6613-C70D-978AEF0326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BE31C4A-843A-83A7-AE0B-DA58A5A553B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1614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AD0533-FF5C-1C51-3BD6-858EAB3A49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C238D791-AD93-0D1C-B41E-FD70031B7DAD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8D9AE6E-72BB-0A69-3D5F-4E07C3DE04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4446524-FF5B-D98B-EF93-167264EB94C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506848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DAD8A57-ED25-654C-9738-70AE6A2CEF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1D7E347-3849-5369-8E1E-D130855A339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FF493114-8B40-136D-D2E2-4D8EC86B9B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A418A6-2F40-0766-769C-5483149066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99048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5CF0E8-32BB-A438-12F5-F06AE6F72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36EF25E-5783-8C99-E35C-D7E641E4261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5CA06BC-2C8E-0611-5684-614CC9A550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3797DC-DF01-EE95-0894-896EF85B1A1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959719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2620A7-FD03-B146-F7A3-31132E1EF2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717B633-DC00-2B1A-7BE4-B53D4AD51F7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EC196B0-3547-C782-E4E6-23BB6BA3EE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D082B1E-A87E-4C0A-8C4E-4C5ED924B2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189523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A46661-A83B-E3CD-886C-41AA886983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58A5BE69-7C20-35A3-864B-CFFEBD55B36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316301E-E240-EE1F-B565-FE1F861E32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52394D-1A26-1D33-E032-506F116805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796782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17C25C-FC1F-4FA0-E287-DA61E0F670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3161C9E3-6AAF-DF6E-1D2C-1839958A9A7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EE19A197-CB37-557E-63BF-4D128CEB22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B8C912F-63EF-C082-A5C0-7B34F1B178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0952595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0C3EEF-E67E-E832-118C-ABF9250ECC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A2300B03-F867-58D9-9AB5-73844780CDA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A2E72562-B4CE-41B0-C58A-4DA1E9088B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3C12F3-08CD-FBA8-B35B-5B7541F671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5905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F90B85-5F51-1162-EF53-85332805F0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EFC1ED33-B6E1-001B-DCF8-B5779DB14CC5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0491D427-5DB1-46BE-C1A8-B7CC6F7F14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3EFC3CF-44EB-670B-67F9-DFA4CB1F7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4626809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B08514-1673-516E-A9F6-B2DEF1342C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60B63FB5-FA88-B8A8-FE7C-7B14B44B4A5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EDC4178-3567-1114-BDD1-EC89856A80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8891861-0E79-E9AD-4C21-5FDF86D3E0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45431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C981EB-5D15-6A4D-F0B2-7FC23B2CE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D8AC262-BB55-F213-9ABC-652CF4BDAF6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CAECF928-B855-381B-10B9-CBF33CF1FC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ABA776-39BE-60CD-A9A6-C16D1AC3F5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42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745792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F607E-9605-B176-F0CB-C72631714C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78708392-7083-C408-E0F7-5971BBCD507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47639E18-48EB-B87C-895D-0DC59720F1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714A486-B8D7-0CD1-859C-F6463EB7D1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43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998697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183A91-EB14-491D-D340-E17503EE64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4DC88C9-64D0-2DBF-DE42-8484854B346E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BD5B6EC-6DFA-B120-02A8-079ECB9302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5A6BB0-EC24-52C8-EDAE-7DAC6E5F14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44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63484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4743D-7970-B0DF-04E3-362E8713DA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145B3CC3-1F0B-8AB2-83AA-D3BB5EFB3FD6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5E2B859-7715-F3FE-34F5-474C36401B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9C9A89A-F5E1-DA03-B1AE-E20B9EA8726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05373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610461-3859-6C71-E15E-B166AC954C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08C91043-1B26-4787-CF27-3A22AA81A0A9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8CB6A571-325D-F0C5-B8FA-AA0921365F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D00A4F7-45FA-871A-9DF2-A0066980FB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5630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CD7237-38DF-34CE-53DF-410BD564ED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15829CF-9D31-9A6C-0F55-E93D3379D450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9323BE6E-46F4-F939-D34E-DF927354226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rtl="0" eaLnBrk="1" fontAlgn="ctr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sz="1200" b="0" i="0" u="none" strike="noStrike" kern="12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NanumSquareOTF" panose="020B0600000101010101" pitchFamily="34" charset="-127"/>
                <a:cs typeface="+mn-cs"/>
              </a:rPr>
              <a:t>IF-CCS-FRC-00</a:t>
            </a:r>
            <a:r>
              <a:rPr lang="en-US" altLang="ko-KR" sz="1200" b="0" i="0" u="none" strike="noStrike" kern="12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NanumSquareOTF" panose="020B0600000101010101" pitchFamily="34" charset="-127"/>
                <a:cs typeface="+mn-cs"/>
              </a:rPr>
              <a:t>1~003</a:t>
            </a:r>
          </a:p>
          <a:p>
            <a:pPr marL="0" marR="0" lvl="0" indent="0" algn="ctr" defTabSz="914400" rtl="0" eaLnBrk="1" fontAlgn="ctr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sz="1200" b="0" i="0" u="none" strike="noStrike" kern="12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NanumSquareOTF" panose="020B0600000101010101" pitchFamily="34" charset="-127"/>
                <a:cs typeface="+mn-cs"/>
              </a:rPr>
              <a:t>IF-CCS-</a:t>
            </a:r>
            <a:r>
              <a:rPr lang="en-US" altLang="ko-KR" sz="1200" b="0" i="0" u="none" strike="noStrike" kern="12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NanumSquareOTF" panose="020B0600000101010101" pitchFamily="34" charset="-127"/>
                <a:cs typeface="+mn-cs"/>
              </a:rPr>
              <a:t>VMS</a:t>
            </a:r>
            <a:r>
              <a:rPr lang="en" altLang="ko-KR" sz="1200" b="0" i="0" u="none" strike="noStrike" kern="12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NanumSquareOTF" panose="020B0600000101010101" pitchFamily="34" charset="-127"/>
                <a:cs typeface="+mn-cs"/>
              </a:rPr>
              <a:t>-00</a:t>
            </a:r>
            <a:r>
              <a:rPr lang="en-US" altLang="ko-KR" sz="1200" b="0" i="0" u="none" strike="noStrike" kern="12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NanumSquareOTF" panose="020B0600000101010101" pitchFamily="34" charset="-127"/>
                <a:cs typeface="+mn-cs"/>
              </a:rPr>
              <a:t>1~003</a:t>
            </a:r>
          </a:p>
          <a:p>
            <a:pPr marL="0" marR="0" lvl="0" indent="0" algn="ctr" defTabSz="914400" rtl="0" eaLnBrk="1" fontAlgn="ctr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altLang="ko-KR" sz="1200" b="0" i="0" u="none" strike="noStrike" kern="12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NanumSquareOTF" panose="020B0600000101010101" pitchFamily="34" charset="-127"/>
                <a:cs typeface="+mn-cs"/>
              </a:rPr>
              <a:t>IF-CCS-</a:t>
            </a:r>
            <a:r>
              <a:rPr lang="en-US" altLang="ko-KR" sz="1200" b="0" i="0" u="none" strike="noStrike" kern="12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NanumSquareOTF" panose="020B0600000101010101" pitchFamily="34" charset="-127"/>
                <a:cs typeface="+mn-cs"/>
              </a:rPr>
              <a:t>ESL</a:t>
            </a:r>
            <a:r>
              <a:rPr lang="en" altLang="ko-KR" sz="1200" b="0" i="0" u="none" strike="noStrike" kern="1200" dirty="0">
                <a:solidFill>
                  <a:srgbClr val="000000"/>
                </a:solidFill>
                <a:effectLst/>
                <a:latin typeface="맑은 고딕" panose="020B0503020000020004" pitchFamily="34" charset="-127"/>
                <a:ea typeface="NanumSquareOTF" panose="020B0600000101010101" pitchFamily="34" charset="-127"/>
                <a:cs typeface="+mn-cs"/>
              </a:rPr>
              <a:t>-002</a:t>
            </a:r>
          </a:p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FEEF093-7064-2486-992A-1A62428C83C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35250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F222E7-5A07-CB8F-D58A-7F9A6D44E4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D99543FE-5CB9-23F0-8D47-E2FFA5DD4B9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6BAE00D9-38AF-00F0-12BC-A475333BAE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2DFC7A0-8F6D-4BAB-BE47-247F5A63A4E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637583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DBC527-3DF5-5455-A8FD-F3D05FBA81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>
            <a:extLst>
              <a:ext uri="{FF2B5EF4-FFF2-40B4-BE49-F238E27FC236}">
                <a16:creationId xmlns:a16="http://schemas.microsoft.com/office/drawing/2014/main" id="{96EA71F3-C0F3-44DA-923A-818C0A571F07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>
            <a:extLst>
              <a:ext uri="{FF2B5EF4-FFF2-40B4-BE49-F238E27FC236}">
                <a16:creationId xmlns:a16="http://schemas.microsoft.com/office/drawing/2014/main" id="{33008B28-AB34-9F9E-58D0-B36CDED50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869046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BF4B0F1-20FC-ACA3-F6A6-8B726B080E6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/>
            <a:fld id="{211FCF9F-4017-4C95-A7A3-70AB4D751968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1524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표지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extBox 1"/>
          <p:cNvSpPr txBox="1"/>
          <p:nvPr userDrawn="1"/>
        </p:nvSpPr>
        <p:spPr>
          <a:xfrm>
            <a:off x="612076" y="1848360"/>
            <a:ext cx="8677085" cy="12202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lnSpc>
                <a:spcPct val="110000"/>
              </a:lnSpc>
              <a:defRPr/>
            </a:pPr>
            <a:r>
              <a:rPr kumimoji="1" lang="ko-KR" altLang="en-US" sz="3400" b="1" i="0" spc="-100" dirty="0">
                <a:solidFill>
                  <a:srgbClr val="0D0D0D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부산항</a:t>
            </a:r>
            <a:r>
              <a:rPr kumimoji="1" lang="en-US" altLang="ko-KR" sz="3400" b="1" i="0" spc="-100" dirty="0">
                <a:solidFill>
                  <a:srgbClr val="0D0D0D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 </a:t>
            </a:r>
            <a:r>
              <a:rPr kumimoji="1" lang="ko-KR" altLang="en-US" sz="3400" b="1" i="0" spc="-100" dirty="0">
                <a:solidFill>
                  <a:srgbClr val="0D0D0D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물류통합플랫폼</a:t>
            </a:r>
            <a:r>
              <a:rPr kumimoji="1" lang="en-US" altLang="ko-KR" sz="3200" b="1" i="0" spc="-100" dirty="0">
                <a:solidFill>
                  <a:srgbClr val="0D0D0D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(</a:t>
            </a:r>
            <a:r>
              <a:rPr kumimoji="1" lang="ko-KR" altLang="en-US" sz="3200" b="1" i="0" spc="-100" dirty="0" err="1">
                <a:solidFill>
                  <a:srgbClr val="0D0D0D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체인포털</a:t>
            </a:r>
            <a:r>
              <a:rPr kumimoji="1" lang="en-US" altLang="ko-KR" sz="3200" b="1" i="0" spc="-100" dirty="0">
                <a:solidFill>
                  <a:srgbClr val="0D0D0D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)</a:t>
            </a:r>
          </a:p>
          <a:p>
            <a:pPr lvl="0">
              <a:lnSpc>
                <a:spcPct val="110000"/>
              </a:lnSpc>
              <a:defRPr/>
            </a:pPr>
            <a:r>
              <a:rPr kumimoji="1" lang="ko-KR" altLang="en-US" sz="3400" b="1" i="0" spc="-100" dirty="0">
                <a:solidFill>
                  <a:srgbClr val="0D0D0D"/>
                </a:solidFill>
                <a:latin typeface="NanumSquareOTF ExtraBold" panose="020B0600000101010101" pitchFamily="34" charset="-127"/>
                <a:ea typeface="NanumSquareOTF ExtraBold" panose="020B0600000101010101" pitchFamily="34" charset="-127"/>
              </a:rPr>
              <a:t>활성화 및 고도화 사업</a:t>
            </a:r>
          </a:p>
        </p:txBody>
      </p:sp>
      <p:pic>
        <p:nvPicPr>
          <p:cNvPr id="39" name="그림 1"/>
          <p:cNvPicPr>
            <a:picLocks noChangeAspect="1"/>
          </p:cNvPicPr>
          <p:nvPr userDrawn="1"/>
        </p:nvPicPr>
        <p:blipFill rotWithShape="1">
          <a:blip r:embed="rId3"/>
          <a:stretch>
            <a:fillRect/>
          </a:stretch>
        </p:blipFill>
        <p:spPr>
          <a:xfrm>
            <a:off x="5190661" y="6389880"/>
            <a:ext cx="1025436" cy="223632"/>
          </a:xfrm>
          <a:prstGeom prst="rect">
            <a:avLst/>
          </a:prstGeom>
        </p:spPr>
      </p:pic>
      <p:pic>
        <p:nvPicPr>
          <p:cNvPr id="3" name="그림 2" descr="폰트, 그래픽, 로고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F733613-2747-A767-3CC4-2C159E4FC301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3313" y="6388878"/>
            <a:ext cx="1174846" cy="224493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0336F3B-C3FE-0745-30BB-C2003ECD1B9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 l="69296" b="10324"/>
          <a:stretch>
            <a:fillRect/>
          </a:stretch>
        </p:blipFill>
        <p:spPr>
          <a:xfrm>
            <a:off x="8282416" y="6376232"/>
            <a:ext cx="1049704" cy="24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253665"/>
      </p:ext>
    </p:extLst>
  </p:cSld>
  <p:clrMapOvr>
    <a:masterClrMapping/>
  </p:clrMapOvr>
  <p:transition/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12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목차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81CD095E-1060-6D87-3A09-D5A25AD080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tretch>
            <a:fillRect/>
          </a:stretch>
        </p:blipFill>
        <p:spPr>
          <a:xfrm>
            <a:off x="5471091" y="6405992"/>
            <a:ext cx="1025436" cy="223632"/>
          </a:xfrm>
          <a:prstGeom prst="rect">
            <a:avLst/>
          </a:prstGeom>
        </p:spPr>
      </p:pic>
      <p:pic>
        <p:nvPicPr>
          <p:cNvPr id="3" name="그림 2" descr="폰트, 그래픽, 로고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9FAD2E9-5D55-B265-0421-F52CA42FC46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7649" y="6404990"/>
            <a:ext cx="1174846" cy="22449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99622BB-70C8-F999-0104-3A87E852C115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rcRect l="69296" b="10324"/>
          <a:stretch>
            <a:fillRect/>
          </a:stretch>
        </p:blipFill>
        <p:spPr>
          <a:xfrm>
            <a:off x="8399019" y="6376232"/>
            <a:ext cx="1049704" cy="243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1146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내용1_배경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19"/>
          <p:cNvSpPr txBox="1"/>
          <p:nvPr userDrawn="1"/>
        </p:nvSpPr>
        <p:spPr>
          <a:xfrm>
            <a:off x="1" y="216359"/>
            <a:ext cx="9906712" cy="246221"/>
          </a:xfrm>
          <a:prstGeom prst="rect">
            <a:avLst/>
          </a:prstGeom>
          <a:noFill/>
        </p:spPr>
        <p:txBody>
          <a:bodyPr wrap="square" lIns="0" rIns="540000">
            <a:spAutoFit/>
          </a:bodyPr>
          <a:lstStyle/>
          <a:p>
            <a:pPr lvl="4" algn="r">
              <a:defRPr/>
            </a:pPr>
            <a:r>
              <a:rPr lang="ko-KR" altLang="en-US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부산항 물류통합플랫폼</a:t>
            </a:r>
            <a:r>
              <a:rPr lang="en-US" altLang="ko-KR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lang="ko-KR" altLang="en-US" sz="1000" b="0" i="0" dirty="0" err="1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체인포털</a:t>
            </a:r>
            <a:r>
              <a:rPr lang="en-US" altLang="ko-KR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 </a:t>
            </a:r>
            <a:r>
              <a:rPr lang="ko-KR" altLang="en-US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활성화 및 고도화 사업</a:t>
            </a:r>
            <a:endParaRPr lang="ko-KR" altLang="en-US" sz="1000" b="0" i="0" dirty="0">
              <a:solidFill>
                <a:schemeClr val="tx1">
                  <a:lumMod val="85000"/>
                  <a:lumOff val="1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10" name="Slide Number Placeholder 5"/>
          <p:cNvSpPr txBox="1"/>
          <p:nvPr userDrawn="1"/>
        </p:nvSpPr>
        <p:spPr>
          <a:xfrm>
            <a:off x="4630215" y="6494335"/>
            <a:ext cx="645569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000" b="1" kern="120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fld id="{48F63A3B-78C7-47BE-AE5E-E10140E04643}" type="slidenum">
              <a:rPr lang="en-US" sz="900" b="0" i="0">
                <a:latin typeface="NanumSquareOTF" panose="020B0600000101010101" pitchFamily="34" charset="-127"/>
                <a:ea typeface="NanumSquareOTF" panose="020B0600000101010101" pitchFamily="34" charset="-127"/>
              </a:rPr>
              <a:pPr lvl="0" algn="ctr">
                <a:defRPr/>
              </a:pPr>
              <a:t>‹#›</a:t>
            </a:fld>
            <a:endParaRPr lang="en-US" sz="900" b="0" i="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3586323-8619-6A57-EB2D-DFA043E5CB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tretch>
            <a:fillRect/>
          </a:stretch>
        </p:blipFill>
        <p:spPr>
          <a:xfrm>
            <a:off x="6564098" y="6526313"/>
            <a:ext cx="770425" cy="168018"/>
          </a:xfrm>
          <a:prstGeom prst="rect">
            <a:avLst/>
          </a:prstGeom>
        </p:spPr>
      </p:pic>
      <p:pic>
        <p:nvPicPr>
          <p:cNvPr id="9" name="그림 8" descr="폰트, 그래픽, 로고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51BA327-05E4-9E93-7253-15F6E966DFA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482" y="6525418"/>
            <a:ext cx="882679" cy="168665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5E4FDFC9-CC33-94CF-2BC9-25D7E941C237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63" y="6555393"/>
            <a:ext cx="1232876" cy="13983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987D2F74-949B-A97A-5312-EFDD33E95AD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l="69296" b="10324"/>
          <a:stretch>
            <a:fillRect/>
          </a:stretch>
        </p:blipFill>
        <p:spPr>
          <a:xfrm>
            <a:off x="8711121" y="6502693"/>
            <a:ext cx="819506" cy="19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184717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내용2_배경어두움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lide Number Placeholder 5"/>
          <p:cNvSpPr txBox="1"/>
          <p:nvPr userDrawn="1"/>
        </p:nvSpPr>
        <p:spPr>
          <a:xfrm>
            <a:off x="4630215" y="6494335"/>
            <a:ext cx="645569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000" b="1" kern="120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fld id="{48F63A3B-78C7-47BE-AE5E-E10140E04643}" type="slidenum">
              <a:rPr lang="en-US" sz="900" b="0" i="0">
                <a:solidFill>
                  <a:schemeClr val="lt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pPr lvl="0" algn="ctr">
                <a:defRPr/>
              </a:pPr>
              <a:t>‹#›</a:t>
            </a:fld>
            <a:endParaRPr lang="en-US" sz="900" b="0" i="0" dirty="0">
              <a:solidFill>
                <a:schemeClr val="lt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4FF6C4A-9C68-9B84-8297-C18805CDB8A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4098" y="6535281"/>
            <a:ext cx="770425" cy="150082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EA71186B-4768-C5C0-D847-CCF5141DAB5F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81482" y="6525418"/>
            <a:ext cx="882679" cy="16866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CFE89A10-D2E6-DF53-3610-298A9AFE9602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6463" y="6555394"/>
            <a:ext cx="1232876" cy="139834"/>
          </a:xfrm>
          <a:prstGeom prst="rect">
            <a:avLst/>
          </a:prstGeom>
        </p:spPr>
      </p:pic>
      <p:sp>
        <p:nvSpPr>
          <p:cNvPr id="7" name="TextBox 19">
            <a:extLst>
              <a:ext uri="{FF2B5EF4-FFF2-40B4-BE49-F238E27FC236}">
                <a16:creationId xmlns:a16="http://schemas.microsoft.com/office/drawing/2014/main" id="{8125F727-E578-8386-DC30-F1CDDC2EB515}"/>
              </a:ext>
            </a:extLst>
          </p:cNvPr>
          <p:cNvSpPr txBox="1"/>
          <p:nvPr userDrawn="1"/>
        </p:nvSpPr>
        <p:spPr>
          <a:xfrm>
            <a:off x="1" y="216359"/>
            <a:ext cx="9906712" cy="246221"/>
          </a:xfrm>
          <a:prstGeom prst="rect">
            <a:avLst/>
          </a:prstGeom>
          <a:noFill/>
        </p:spPr>
        <p:txBody>
          <a:bodyPr wrap="square" lIns="0" rIns="540000">
            <a:spAutoFit/>
          </a:bodyPr>
          <a:lstStyle/>
          <a:p>
            <a:pPr lvl="4" algn="r">
              <a:defRPr/>
            </a:pPr>
            <a:r>
              <a:rPr lang="ko-KR" altLang="en-US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부산항 물류통합플랫폼</a:t>
            </a:r>
            <a:r>
              <a:rPr lang="en-US" altLang="ko-KR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lang="ko-KR" altLang="en-US" sz="1000" b="0" i="0" dirty="0" err="1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체인포털</a:t>
            </a:r>
            <a:r>
              <a:rPr lang="en-US" altLang="ko-KR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 </a:t>
            </a:r>
            <a:r>
              <a:rPr lang="ko-KR" altLang="en-US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활성화 및 고도화 사업</a:t>
            </a:r>
            <a:endParaRPr lang="ko-KR" altLang="en-US" sz="1000" b="0" i="0" dirty="0">
              <a:solidFill>
                <a:schemeClr val="bg1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694ABFD-335F-064E-7642-25D50EF0930D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775157" y="6511318"/>
            <a:ext cx="737144" cy="184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672890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내용3_사진포인트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lide Number Placeholder 5"/>
          <p:cNvSpPr txBox="1"/>
          <p:nvPr userDrawn="1"/>
        </p:nvSpPr>
        <p:spPr>
          <a:xfrm>
            <a:off x="4630215" y="6494335"/>
            <a:ext cx="645569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000" b="1" kern="120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fld id="{48F63A3B-78C7-47BE-AE5E-E10140E04643}" type="slidenum">
              <a:rPr lang="en-US" sz="900" b="0" i="0">
                <a:latin typeface="NanumSquareOTF" panose="020B0600000101010101" pitchFamily="34" charset="-127"/>
                <a:ea typeface="NanumSquareOTF" panose="020B0600000101010101" pitchFamily="34" charset="-127"/>
              </a:rPr>
              <a:pPr lvl="0" algn="ctr">
                <a:defRPr/>
              </a:pPr>
              <a:t>‹#›</a:t>
            </a:fld>
            <a:endParaRPr lang="en-US" sz="900" b="0" i="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C0917A-A195-B274-3742-5FFF42C480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tretch>
            <a:fillRect/>
          </a:stretch>
        </p:blipFill>
        <p:spPr>
          <a:xfrm>
            <a:off x="6564098" y="6526313"/>
            <a:ext cx="770425" cy="168018"/>
          </a:xfrm>
          <a:prstGeom prst="rect">
            <a:avLst/>
          </a:prstGeom>
        </p:spPr>
      </p:pic>
      <p:pic>
        <p:nvPicPr>
          <p:cNvPr id="7" name="그림 6" descr="폰트, 그래픽, 로고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DF2B03F-6551-D7A9-0D37-F6F6AEDB31C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482" y="6525418"/>
            <a:ext cx="882679" cy="16866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35EC683-1297-0B30-4462-6A51B19CEAC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053" y="6555393"/>
            <a:ext cx="1232876" cy="139835"/>
          </a:xfrm>
          <a:prstGeom prst="rect">
            <a:avLst/>
          </a:prstGeom>
        </p:spPr>
      </p:pic>
      <p:sp>
        <p:nvSpPr>
          <p:cNvPr id="2" name="TextBox 19">
            <a:extLst>
              <a:ext uri="{FF2B5EF4-FFF2-40B4-BE49-F238E27FC236}">
                <a16:creationId xmlns:a16="http://schemas.microsoft.com/office/drawing/2014/main" id="{250A0FBD-2114-97A8-5A0C-BCAF6EA016E5}"/>
              </a:ext>
            </a:extLst>
          </p:cNvPr>
          <p:cNvSpPr txBox="1"/>
          <p:nvPr userDrawn="1"/>
        </p:nvSpPr>
        <p:spPr>
          <a:xfrm>
            <a:off x="1" y="216359"/>
            <a:ext cx="9906712" cy="246221"/>
          </a:xfrm>
          <a:prstGeom prst="rect">
            <a:avLst/>
          </a:prstGeom>
          <a:noFill/>
        </p:spPr>
        <p:txBody>
          <a:bodyPr wrap="square" lIns="0" rIns="540000">
            <a:spAutoFit/>
          </a:bodyPr>
          <a:lstStyle/>
          <a:p>
            <a:pPr lvl="4" algn="r">
              <a:defRPr/>
            </a:pPr>
            <a:r>
              <a:rPr lang="ko-KR" altLang="en-US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부산항 물류통합플랫폼</a:t>
            </a:r>
            <a:r>
              <a:rPr lang="en-US" altLang="ko-KR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(</a:t>
            </a:r>
            <a:r>
              <a:rPr lang="ko-KR" altLang="en-US" sz="1000" b="0" i="0" dirty="0" err="1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체인포털</a:t>
            </a:r>
            <a:r>
              <a:rPr lang="en-US" altLang="ko-KR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) </a:t>
            </a:r>
            <a:r>
              <a:rPr lang="ko-KR" altLang="en-US" sz="1000" b="0" i="0" dirty="0">
                <a:ln w="9525">
                  <a:solidFill>
                    <a:schemeClr val="bg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활성화 및 고도화 사업</a:t>
            </a:r>
            <a:endParaRPr lang="ko-KR" altLang="en-US" sz="1000" b="0" i="0" dirty="0">
              <a:solidFill>
                <a:schemeClr val="tx1">
                  <a:lumMod val="85000"/>
                  <a:lumOff val="15000"/>
                </a:schemeClr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602E2940-E4B3-7EFE-40AD-205AC3DA26B5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l="69296" b="10324"/>
          <a:stretch>
            <a:fillRect/>
          </a:stretch>
        </p:blipFill>
        <p:spPr>
          <a:xfrm>
            <a:off x="8711120" y="6505197"/>
            <a:ext cx="819506" cy="19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247540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세로띠1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C46F8FBC-9991-AFF6-2075-FCCDD07B1BE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tretch>
            <a:fillRect/>
          </a:stretch>
        </p:blipFill>
        <p:spPr>
          <a:xfrm>
            <a:off x="6564098" y="6526313"/>
            <a:ext cx="770425" cy="168018"/>
          </a:xfrm>
          <a:prstGeom prst="rect">
            <a:avLst/>
          </a:prstGeom>
        </p:spPr>
      </p:pic>
      <p:pic>
        <p:nvPicPr>
          <p:cNvPr id="7" name="그림 6" descr="폰트, 그래픽, 로고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EB6946F-8700-686A-9062-FE0A4DF5608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482" y="6525418"/>
            <a:ext cx="882679" cy="16866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105375C-7C72-A9D7-B73B-43B47FD62CE4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13" y="6555393"/>
            <a:ext cx="1232876" cy="13983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D945EB36-2A82-A1B7-DC2C-D67C239F8BE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l="69296" b="10324"/>
          <a:stretch>
            <a:fillRect/>
          </a:stretch>
        </p:blipFill>
        <p:spPr>
          <a:xfrm>
            <a:off x="8711121" y="6502693"/>
            <a:ext cx="819506" cy="19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99224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세로띠2-화면설계서"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모서리가 둥근 직사각형 55"/>
          <p:cNvSpPr/>
          <p:nvPr userDrawn="1"/>
        </p:nvSpPr>
        <p:spPr>
          <a:xfrm>
            <a:off x="385813" y="754115"/>
            <a:ext cx="7170341" cy="5615223"/>
          </a:xfrm>
          <a:prstGeom prst="roundRect">
            <a:avLst>
              <a:gd name="adj" fmla="val 0"/>
            </a:avLst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 b="0" i="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sp>
        <p:nvSpPr>
          <p:cNvPr id="57" name="Slide Number Placeholder 5"/>
          <p:cNvSpPr txBox="1"/>
          <p:nvPr userDrawn="1"/>
        </p:nvSpPr>
        <p:spPr>
          <a:xfrm>
            <a:off x="4630215" y="6494335"/>
            <a:ext cx="645569" cy="365125"/>
          </a:xfrm>
          <a:prstGeom prst="rect">
            <a:avLst/>
          </a:prstGeom>
        </p:spPr>
        <p:txBody>
          <a:bodyPr anchor="ctr"/>
          <a:lstStyle>
            <a:defPPr>
              <a:defRPr lang="en-US"/>
            </a:defPPr>
            <a:lvl1pPr marL="0" algn="l" defTabSz="457200" rtl="0" eaLnBrk="1" latinLnBrk="0" hangingPunct="1">
              <a:defRPr sz="1000" b="1" kern="1200">
                <a:solidFill>
                  <a:schemeClr val="bg1">
                    <a:lumMod val="50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>
              <a:defRPr/>
            </a:pPr>
            <a:fld id="{48F63A3B-78C7-47BE-AE5E-E10140E04643}" type="slidenum">
              <a:rPr lang="en-US" sz="900" b="0" i="0">
                <a:latin typeface="NanumSquareOTF" panose="020B0600000101010101" pitchFamily="34" charset="-127"/>
                <a:ea typeface="NanumSquareOTF" panose="020B0600000101010101" pitchFamily="34" charset="-127"/>
              </a:rPr>
              <a:pPr lvl="0" algn="ctr">
                <a:defRPr/>
              </a:pPr>
              <a:t>‹#›</a:t>
            </a:fld>
            <a:endParaRPr lang="en-US" sz="900" b="0" i="0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CAC0917A-A195-B274-3742-5FFF42C480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tretch>
            <a:fillRect/>
          </a:stretch>
        </p:blipFill>
        <p:spPr>
          <a:xfrm>
            <a:off x="6564098" y="6526313"/>
            <a:ext cx="770425" cy="168018"/>
          </a:xfrm>
          <a:prstGeom prst="rect">
            <a:avLst/>
          </a:prstGeom>
        </p:spPr>
      </p:pic>
      <p:pic>
        <p:nvPicPr>
          <p:cNvPr id="7" name="그림 6" descr="폰트, 그래픽, 로고, 텍스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DF2B03F-6551-D7A9-0D37-F6F6AEDB31C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1482" y="6525418"/>
            <a:ext cx="882679" cy="16866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C35EC683-1297-0B30-4462-6A51B19CEAC0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813" y="6555393"/>
            <a:ext cx="1232876" cy="139835"/>
          </a:xfrm>
          <a:prstGeom prst="rect">
            <a:avLst/>
          </a:prstGeom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7EAD013-D0AF-3B1D-6533-9F65E87C64A4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rcRect l="69296" b="10324"/>
          <a:stretch>
            <a:fillRect/>
          </a:stretch>
        </p:blipFill>
        <p:spPr>
          <a:xfrm>
            <a:off x="8711121" y="6502693"/>
            <a:ext cx="819506" cy="190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27042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3399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68" r:id="rId2"/>
    <p:sldLayoutId id="2147483775" r:id="rId3"/>
    <p:sldLayoutId id="2147483769" r:id="rId4"/>
    <p:sldLayoutId id="2147483779" r:id="rId5"/>
    <p:sldLayoutId id="2147483777" r:id="rId6"/>
    <p:sldLayoutId id="2147483778" r:id="rId7"/>
  </p:sldLayoutIdLst>
  <p:transition/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맑은 고딕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맑은 고딕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맑은 고딕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맑은 고딕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맑은 고딕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맑은 고딕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12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6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6.png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"/>
          <p:cNvSpPr txBox="1"/>
          <p:nvPr/>
        </p:nvSpPr>
        <p:spPr>
          <a:xfrm>
            <a:off x="612076" y="3165796"/>
            <a:ext cx="867708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600" b="1" spc="0" dirty="0" err="1">
                <a:solidFill>
                  <a:srgbClr val="595959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체인포털</a:t>
            </a:r>
            <a:r>
              <a:rPr kumimoji="1" lang="ko-KR" altLang="en-US" sz="1600" b="1" spc="0" dirty="0">
                <a:solidFill>
                  <a:srgbClr val="595959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</a:rPr>
              <a:t> 관제시스템 화면정의서</a:t>
            </a:r>
            <a:endParaRPr kumimoji="1" lang="en-US" altLang="ko-KR" sz="1600" b="1" spc="0" dirty="0">
              <a:solidFill>
                <a:srgbClr val="595959"/>
              </a:solidFill>
              <a:latin typeface="NanumSquareOTF Bold" panose="020B0600000101010101" pitchFamily="34" charset="-127"/>
              <a:ea typeface="NanumSquareOTF Bold" panose="020B0600000101010101" pitchFamily="34" charset="-127"/>
            </a:endParaRPr>
          </a:p>
        </p:txBody>
      </p:sp>
      <p:sp>
        <p:nvSpPr>
          <p:cNvPr id="16" name="TextBox 1"/>
          <p:cNvSpPr txBox="1"/>
          <p:nvPr/>
        </p:nvSpPr>
        <p:spPr>
          <a:xfrm>
            <a:off x="769068" y="4419971"/>
            <a:ext cx="8677085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en-US" altLang="ko-KR" sz="1400" b="1" dirty="0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CPS-M2M-SB-001</a:t>
            </a:r>
            <a:endParaRPr kumimoji="1" lang="en-US" altLang="ko-KR" sz="1400" b="1" spc="0" dirty="0">
              <a:solidFill>
                <a:srgbClr val="0D0D0D"/>
              </a:solidFill>
              <a:latin typeface="NanumSquareOTF Bold" panose="020B0600000101010101" pitchFamily="34" charset="-127"/>
              <a:ea typeface="NanumSquareOTF Bold" panose="020B0600000101010101" pitchFamily="34" charset="-127"/>
              <a:cs typeface="Pretendard SemiBold" panose="02000703000000020004" pitchFamily="2" charset="-127"/>
            </a:endParaRPr>
          </a:p>
        </p:txBody>
      </p: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6E58A13E-459C-DC61-2B76-CE1A30196F85}"/>
              </a:ext>
            </a:extLst>
          </p:cNvPr>
          <p:cNvGrpSpPr/>
          <p:nvPr/>
        </p:nvGrpSpPr>
        <p:grpSpPr>
          <a:xfrm>
            <a:off x="769067" y="4770095"/>
            <a:ext cx="8677086" cy="314627"/>
            <a:chOff x="769067" y="4706404"/>
            <a:chExt cx="8677086" cy="314627"/>
          </a:xfrm>
        </p:grpSpPr>
        <p:sp>
          <p:nvSpPr>
            <p:cNvPr id="17" name="TextBox 1"/>
            <p:cNvSpPr txBox="1"/>
            <p:nvPr userDrawn="1"/>
          </p:nvSpPr>
          <p:spPr>
            <a:xfrm>
              <a:off x="769067" y="4713254"/>
              <a:ext cx="93510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kumimoji="1" lang="ko-KR" altLang="en-US" sz="1400" b="1" spc="0" dirty="0">
                  <a:solidFill>
                    <a:srgbClr val="0D0D0D"/>
                  </a:solidFill>
                  <a:latin typeface="NanumSquareOTF Bold" panose="020B0600000101010101" pitchFamily="34" charset="-127"/>
                  <a:ea typeface="NanumSquareOTF Bold" panose="020B0600000101010101" pitchFamily="34" charset="-127"/>
                  <a:cs typeface="Pretendard SemiBold" panose="02000703000000020004" pitchFamily="2" charset="-127"/>
                </a:rPr>
                <a:t>작성일자 :</a:t>
              </a:r>
            </a:p>
          </p:txBody>
        </p:sp>
        <p:sp>
          <p:nvSpPr>
            <p:cNvPr id="20" name="TextBox 1"/>
            <p:cNvSpPr txBox="1"/>
            <p:nvPr userDrawn="1"/>
          </p:nvSpPr>
          <p:spPr>
            <a:xfrm>
              <a:off x="1712672" y="4706404"/>
              <a:ext cx="773348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kumimoji="1" lang="en-US" altLang="ko-KR" sz="1400" b="1" spc="0" dirty="0">
                  <a:solidFill>
                    <a:srgbClr val="0D0D0D"/>
                  </a:solidFill>
                  <a:latin typeface="NanumSquareOTF Bold" panose="020B0600000101010101" pitchFamily="34" charset="-127"/>
                  <a:ea typeface="NanumSquareOTF Bold" panose="020B0600000101010101" pitchFamily="34" charset="-127"/>
                  <a:cs typeface="Pretendard SemiBold" panose="02000703000000020004" pitchFamily="2" charset="-127"/>
                </a:rPr>
                <a:t>2025-09-04</a:t>
              </a:r>
              <a:endParaRPr kumimoji="1" lang="ko-KR" altLang="en-US" sz="1400" b="1" spc="0" dirty="0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endParaRP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684E04B-61C4-49FE-A91E-5AC91BD19BBD}"/>
              </a:ext>
            </a:extLst>
          </p:cNvPr>
          <p:cNvGrpSpPr/>
          <p:nvPr/>
        </p:nvGrpSpPr>
        <p:grpSpPr>
          <a:xfrm>
            <a:off x="769067" y="5129370"/>
            <a:ext cx="8668588" cy="307777"/>
            <a:chOff x="769067" y="5065679"/>
            <a:chExt cx="8668588" cy="307777"/>
          </a:xfrm>
        </p:grpSpPr>
        <p:sp>
          <p:nvSpPr>
            <p:cNvPr id="21" name="TextBox 1"/>
            <p:cNvSpPr txBox="1"/>
            <p:nvPr userDrawn="1"/>
          </p:nvSpPr>
          <p:spPr>
            <a:xfrm>
              <a:off x="769067" y="5065679"/>
              <a:ext cx="935107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kumimoji="1" lang="ko-KR" altLang="en-US" sz="1400" b="1" spc="0" dirty="0">
                  <a:solidFill>
                    <a:srgbClr val="0D0D0D"/>
                  </a:solidFill>
                  <a:latin typeface="NanumSquareOTF Bold" panose="020B0600000101010101" pitchFamily="34" charset="-127"/>
                  <a:ea typeface="NanumSquareOTF Bold" panose="020B0600000101010101" pitchFamily="34" charset="-127"/>
                  <a:cs typeface="Pretendard SemiBold" panose="02000703000000020004" pitchFamily="2" charset="-127"/>
                </a:rPr>
                <a:t>작성자 :</a:t>
              </a:r>
            </a:p>
          </p:txBody>
        </p:sp>
        <p:sp>
          <p:nvSpPr>
            <p:cNvPr id="22" name="TextBox 1"/>
            <p:cNvSpPr txBox="1"/>
            <p:nvPr userDrawn="1"/>
          </p:nvSpPr>
          <p:spPr>
            <a:xfrm>
              <a:off x="1704174" y="5065679"/>
              <a:ext cx="7733481" cy="30777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kumimoji="1" lang="ko-KR" altLang="en-US" sz="1400" b="1" spc="0" dirty="0">
                  <a:solidFill>
                    <a:srgbClr val="0D0D0D"/>
                  </a:solidFill>
                  <a:latin typeface="NanumSquareOTF Bold" panose="020B0600000101010101" pitchFamily="34" charset="-127"/>
                  <a:ea typeface="NanumSquareOTF Bold" panose="020B0600000101010101" pitchFamily="34" charset="-127"/>
                  <a:cs typeface="Pretendard SemiBold" panose="02000703000000020004" pitchFamily="2" charset="-127"/>
                </a:rPr>
                <a:t>오시몬 선임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4724CC-7EB9-4941-DF05-78D7356CE1B4}"/>
              </a:ext>
            </a:extLst>
          </p:cNvPr>
          <p:cNvSpPr/>
          <p:nvPr/>
        </p:nvSpPr>
        <p:spPr>
          <a:xfrm>
            <a:off x="702365" y="4489851"/>
            <a:ext cx="54000" cy="90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5E6F94-E811-0D08-F730-CDEB8883788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0267" y="1325455"/>
            <a:ext cx="1587001" cy="180000"/>
          </a:xfrm>
          <a:prstGeom prst="rect">
            <a:avLst/>
          </a:prstGeom>
        </p:spPr>
      </p:pic>
      <p:sp>
        <p:nvSpPr>
          <p:cNvPr id="3" name="TextBox 1">
            <a:extLst>
              <a:ext uri="{FF2B5EF4-FFF2-40B4-BE49-F238E27FC236}">
                <a16:creationId xmlns:a16="http://schemas.microsoft.com/office/drawing/2014/main" id="{53514265-1066-39E4-C851-D4EAB7AEEFF8}"/>
              </a:ext>
            </a:extLst>
          </p:cNvPr>
          <p:cNvSpPr txBox="1"/>
          <p:nvPr/>
        </p:nvSpPr>
        <p:spPr>
          <a:xfrm>
            <a:off x="612077" y="5532545"/>
            <a:ext cx="571356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kumimoji="1" lang="ko-KR" altLang="en-US" sz="1400" b="1" dirty="0" err="1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피그마</a:t>
            </a:r>
            <a:r>
              <a:rPr kumimoji="1" lang="ko-KR" altLang="en-US" sz="1400" b="1" dirty="0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 주소</a:t>
            </a:r>
            <a:r>
              <a:rPr kumimoji="1" lang="en-US" altLang="ko-KR" sz="1400" b="1" dirty="0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:</a:t>
            </a:r>
            <a:r>
              <a:rPr kumimoji="1" lang="ko-KR" altLang="en-US" sz="1400" b="1" dirty="0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 </a:t>
            </a:r>
            <a:endParaRPr kumimoji="1" lang="en-US" altLang="ko-KR" sz="1400" b="1" dirty="0">
              <a:solidFill>
                <a:srgbClr val="0D0D0D"/>
              </a:solidFill>
              <a:latin typeface="NanumSquareOTF Bold" panose="020B0600000101010101" pitchFamily="34" charset="-127"/>
              <a:ea typeface="NanumSquareOTF Bold" panose="020B0600000101010101" pitchFamily="34" charset="-127"/>
              <a:cs typeface="Pretendard SemiBold" panose="02000703000000020004" pitchFamily="2" charset="-127"/>
            </a:endParaRPr>
          </a:p>
          <a:p>
            <a:pPr lvl="0">
              <a:defRPr/>
            </a:pPr>
            <a:r>
              <a:rPr kumimoji="1" lang="en-US" altLang="ko-KR" sz="1400" b="1" dirty="0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https://</a:t>
            </a:r>
            <a:r>
              <a:rPr kumimoji="1" lang="en-US" altLang="ko-KR" sz="1400" b="1" dirty="0" err="1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www.figma.com</a:t>
            </a:r>
            <a:r>
              <a:rPr kumimoji="1" lang="en-US" altLang="ko-KR" sz="1400" b="1" dirty="0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/design/FPmZ1m8GZTwS3bs4Ahgr7P/</a:t>
            </a:r>
            <a:r>
              <a:rPr kumimoji="1" lang="en-US" altLang="ko-KR" sz="1400" b="1" dirty="0" err="1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kakao_allconE?node-id</a:t>
            </a:r>
            <a:r>
              <a:rPr kumimoji="1" lang="en-US" altLang="ko-KR" sz="1400" b="1" dirty="0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=9-2131&amp;p=</a:t>
            </a:r>
            <a:r>
              <a:rPr kumimoji="1" lang="en-US" altLang="ko-KR" sz="1400" b="1" dirty="0" err="1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f&amp;t</a:t>
            </a:r>
            <a:r>
              <a:rPr kumimoji="1" lang="en-US" altLang="ko-KR" sz="1400" b="1" dirty="0">
                <a:solidFill>
                  <a:srgbClr val="0D0D0D"/>
                </a:solidFill>
                <a:latin typeface="NanumSquareOTF Bold" panose="020B0600000101010101" pitchFamily="34" charset="-127"/>
                <a:ea typeface="NanumSquareOTF Bold" panose="020B0600000101010101" pitchFamily="34" charset="-127"/>
                <a:cs typeface="Pretendard SemiBold" panose="02000703000000020004" pitchFamily="2" charset="-127"/>
              </a:rPr>
              <a:t>=M5StgRuvm4pU9FJA-0</a:t>
            </a:r>
            <a:endParaRPr kumimoji="1" lang="en-US" altLang="ko-KR" sz="1400" b="1" spc="0" dirty="0">
              <a:solidFill>
                <a:srgbClr val="0D0D0D"/>
              </a:solidFill>
              <a:latin typeface="NanumSquareOTF Bold" panose="020B0600000101010101" pitchFamily="34" charset="-127"/>
              <a:ea typeface="NanumSquareOTF Bold" panose="020B0600000101010101" pitchFamily="34" charset="-127"/>
              <a:cs typeface="Pretendard SemiBold" panose="02000703000000020004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34467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dgm="http://schemas.openxmlformats.org/drawingml/2006/diagram" xmlns:dsp="http://schemas.microsoft.com/office/drawing/2008/diagram">
      <p:transition xmlns:mc="http://schemas.openxmlformats.org/markup-compatibility/2006" xmlns:hp="http://schemas.haansoft.com/office/presentation/8.0" mc:Ignorable="hp" hp:hslDur="70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EAAA1E-ACBE-4840-CF73-1C11254B50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2" name="표 61">
            <a:extLst>
              <a:ext uri="{FF2B5EF4-FFF2-40B4-BE49-F238E27FC236}">
                <a16:creationId xmlns:a16="http://schemas.microsoft.com/office/drawing/2014/main" id="{CCDADC7D-39E6-9A1C-8363-D5F7FE04AA5F}"/>
              </a:ext>
            </a:extLst>
          </p:cNvPr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555811871"/>
              </p:ext>
            </p:extLst>
          </p:nvPr>
        </p:nvGraphicFramePr>
        <p:xfrm>
          <a:off x="385813" y="844867"/>
          <a:ext cx="4477768" cy="27236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사용자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ID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사용자 고유 식별자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비밀번호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계정 보안을 위한 비밀번호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비밀번호 확인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비밀번호 재입력으로 정확성 검증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이메일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연락처 및 계정복구용 이메일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사용자 실명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전화번호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사용자 연락처 정보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부서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직급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사용자 조직 정보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등록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입력된 정보로 계정 생성 시도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취소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등록 취소 및 이전 화면으로 이동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유효성 검사 결과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 데이터 유효성 검사 결과 메시지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등록 성공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실패 메시지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계정 생성 결과 알림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2" name="표 1">
            <a:extLst>
              <a:ext uri="{FF2B5EF4-FFF2-40B4-BE49-F238E27FC236}">
                <a16:creationId xmlns:a16="http://schemas.microsoft.com/office/drawing/2014/main" id="{8F98AC02-22C7-A539-FD97-49552520B0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8948844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사용자 등록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필수 입력 항목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ID,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비밀번호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비밀번호 확인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이메일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)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을 입력한다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실시간으로 입력 데이터의 유효성을 검사한다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선택 입력 항목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전화번호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부서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직급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)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을 입력한다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사용자가 등록 버튼을 클릭한다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시스템은 모든 입력 데이터의 유효성을 최종 검사한다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유효성 검사 통과 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시스템은 새로운 사용자 계정을 생성한다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계정 생성 완료 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사용자에게 등록 성공 메시지를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사용자는 로그인 화면으로 이동하여 새로 생성된 계정으로 로그인할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27CF8863-CCEF-517F-27C8-80443CDD83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8686625"/>
              </p:ext>
            </p:extLst>
          </p:nvPr>
        </p:nvGraphicFramePr>
        <p:xfrm>
          <a:off x="385813" y="3753908"/>
          <a:ext cx="9118215" cy="18816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SR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1</a:t>
                      </a:r>
                      <a:r>
                        <a:rPr kumimoji="1" lang="en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사용자 등록 시 입력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공격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입력값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검증 및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사용자 입력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공격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및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입력값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필터링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사용자 등록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및 요청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R2-3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비밀번호 관리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안전한 비밀번호 정책 적용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비밀번호 복잡도 검증 및 암호화 저장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개인정보 암호화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이메일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전화번호 등 개인정보 보호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개인정보 전송 시 암호화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 및 데이터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등록 실패 시 적절한 에러 메시지 제공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3" name="Group 22">
            <a:extLst>
              <a:ext uri="{FF2B5EF4-FFF2-40B4-BE49-F238E27FC236}">
                <a16:creationId xmlns:a16="http://schemas.microsoft.com/office/drawing/2014/main" id="{77872C24-54E2-F8E4-2EED-DD50B16109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9237664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사용자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사용자 등록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사용자 등록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CCS-SC-001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786297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4C908-80E2-DB7B-BA05-CB78A06460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BC05234-E391-A675-95EF-839AAD763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331" y="1125066"/>
            <a:ext cx="6853769" cy="4905359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2AAA76F6-C71C-2C4C-08C3-41068E85C6DB}"/>
              </a:ext>
            </a:extLst>
          </p:cNvPr>
          <p:cNvGrpSpPr/>
          <p:nvPr/>
        </p:nvGrpSpPr>
        <p:grpSpPr>
          <a:xfrm>
            <a:off x="2824363" y="3544139"/>
            <a:ext cx="994027" cy="885984"/>
            <a:chOff x="3297021" y="3631813"/>
            <a:chExt cx="1154783" cy="1029266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EA309C53-422B-B772-822A-22AEC1EEB258}"/>
                </a:ext>
              </a:extLst>
            </p:cNvPr>
            <p:cNvSpPr/>
            <p:nvPr/>
          </p:nvSpPr>
          <p:spPr>
            <a:xfrm>
              <a:off x="4249379" y="4458654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FACD8E5E-54ED-A033-89B0-64AE7DE2D732}"/>
                </a:ext>
              </a:extLst>
            </p:cNvPr>
            <p:cNvSpPr/>
            <p:nvPr/>
          </p:nvSpPr>
          <p:spPr>
            <a:xfrm>
              <a:off x="3297021" y="4184090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A7318BB0-9331-A45E-BECB-B08F5CE74707}"/>
                </a:ext>
              </a:extLst>
            </p:cNvPr>
            <p:cNvSpPr/>
            <p:nvPr/>
          </p:nvSpPr>
          <p:spPr>
            <a:xfrm>
              <a:off x="3297021" y="3931207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CFB1EF1-5A7C-2099-3EE3-86DC525EA254}"/>
                </a:ext>
              </a:extLst>
            </p:cNvPr>
            <p:cNvSpPr/>
            <p:nvPr/>
          </p:nvSpPr>
          <p:spPr>
            <a:xfrm>
              <a:off x="3297021" y="3631813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FC7A1847-1228-DA62-0B22-FA6F831321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1470441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로그인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로그인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CCS-SC-002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~002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FEA18D29-DA67-DA1E-DE62-41040A6557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25340232"/>
              </p:ext>
            </p:extLst>
          </p:nvPr>
        </p:nvGraphicFramePr>
        <p:xfrm>
          <a:off x="7556154" y="778213"/>
          <a:ext cx="1947879" cy="55963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1128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182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사용자 인증 및 로그인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아이디 입력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필수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아이디 입력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필수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로그인 상태 유지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로그인 요청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026199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CCC3B2C-A10B-9ABB-B76C-B11DE7303E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14DBDD9-0047-5F42-2CD0-1C55EB401A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6454314"/>
              </p:ext>
            </p:extLst>
          </p:nvPr>
        </p:nvGraphicFramePr>
        <p:xfrm>
          <a:off x="385813" y="844867"/>
          <a:ext cx="4477768" cy="20921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ID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식별자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PASSWORD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인증을 위한 비밀번호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 정보로 로그인 시도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비밀번호 찾기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비밀번호 재설정 화면으로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계정 찾기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계정 찾기 화면으로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로그인 실패 메시지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잘못된 인증 정보 시 오류 메시지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계정 잠금 메시지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시도 횟수 초과 시 계정 잠금 알림 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리다이렉트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메인 대시보드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로그인 성공 시 대시보드로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46A210A-A066-7E8A-7748-2FBE43049B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1510070"/>
              </p:ext>
            </p:extLst>
          </p:nvPr>
        </p:nvGraphicFramePr>
        <p:xfrm>
          <a:off x="5042420" y="844867"/>
          <a:ext cx="4461607" cy="193554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  <a:endParaRPr lang="ko-KR" altLang="en-US" sz="8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사용자는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ID/PASSWORD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입력창에 각각 자신의 로그인 정보를 입력한다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PASSWORD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입력창에 입력된 글귀는 바로 보이지 않고 점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dot)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또는 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(*)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로써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개인 정보 입력 후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Login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버튼을 누르면 시스템은 사용자의 로그인 정보를 이용하여 로그인을 시도한다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입력된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ID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와 비밀번호를 데이터베이스와 비교하여 인증을 수행한다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성공 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사용자 세션을 생성하고 메인 대시보드로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리다이렉트한다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실패 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실패 횟수를 증가시키고 적절한 오류 메시지를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인증 시도 횟수가 제한을 초과하면 계정을 일시적으로 잠그고 잠금 메시지를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 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CEECA347-DA51-E6E5-37AD-C4DF608309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9442770"/>
              </p:ext>
            </p:extLst>
          </p:nvPr>
        </p:nvGraphicFramePr>
        <p:xfrm>
          <a:off x="385813" y="3165261"/>
          <a:ext cx="9118215" cy="18816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사용자가 입력한 아이디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비밀번호가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삽입을 일으키지 않도록 해야 함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안전한 인증 방식 적용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2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단계 인증 고려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SR2-2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수행 제한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인증시도 횟수가 제한 되도록 해야 함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계정 잠금 정책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SR2-3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비밀번호 관리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안전한 비밀번호 전송 및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암호화된 통신 채널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정보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비밀번호 해시화 저장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인증 정보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안전한 세션 관리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세션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ID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암호화 및 만료 시간 설정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B62B4314-B9FF-5E28-D418-5F128406C2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135080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로그인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로그인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CCS-SC-002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~002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4203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264762-29DB-1BCC-0CAD-F4262B2952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01E3F787-8B67-3A7C-8DC7-F341D7E50222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3593"/>
          <a:stretch>
            <a:fillRect/>
          </a:stretch>
        </p:blipFill>
        <p:spPr>
          <a:xfrm>
            <a:off x="3362780" y="2986952"/>
            <a:ext cx="1861192" cy="1019317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0E93BC3D-72AC-7F2A-05A3-AC7C11445F44}"/>
              </a:ext>
            </a:extLst>
          </p:cNvPr>
          <p:cNvGrpSpPr/>
          <p:nvPr/>
        </p:nvGrpSpPr>
        <p:grpSpPr>
          <a:xfrm>
            <a:off x="3275660" y="3146497"/>
            <a:ext cx="996977" cy="174246"/>
            <a:chOff x="3821299" y="3169860"/>
            <a:chExt cx="1158209" cy="202425"/>
          </a:xfrm>
        </p:grpSpPr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2D1465ED-1DA6-EBB5-6616-8EE1D5490E0A}"/>
                </a:ext>
              </a:extLst>
            </p:cNvPr>
            <p:cNvSpPr/>
            <p:nvPr/>
          </p:nvSpPr>
          <p:spPr>
            <a:xfrm>
              <a:off x="4212042" y="3169860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F24CD0AC-B184-A59F-9CB8-048ED2090B65}"/>
                </a:ext>
              </a:extLst>
            </p:cNvPr>
            <p:cNvSpPr/>
            <p:nvPr/>
          </p:nvSpPr>
          <p:spPr>
            <a:xfrm>
              <a:off x="3821299" y="3169860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85F8372F-B6E3-CFF2-76D6-17B5EE35ADC1}"/>
                </a:ext>
              </a:extLst>
            </p:cNvPr>
            <p:cNvSpPr/>
            <p:nvPr/>
          </p:nvSpPr>
          <p:spPr>
            <a:xfrm>
              <a:off x="4777083" y="3169860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7" name="Group 22">
            <a:extLst>
              <a:ext uri="{FF2B5EF4-FFF2-40B4-BE49-F238E27FC236}">
                <a16:creationId xmlns:a16="http://schemas.microsoft.com/office/drawing/2014/main" id="{56055CF5-A76B-A5CA-24C4-9DA3DB49F59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57545438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컴포넌트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헤더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CCS-SC-003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~002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D8301400-FC22-DD6D-1480-680371D04D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9136527"/>
              </p:ext>
            </p:extLst>
          </p:nvPr>
        </p:nvGraphicFramePr>
        <p:xfrm>
          <a:off x="7556154" y="778213"/>
          <a:ext cx="1947879" cy="55963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1128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182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헤더 컴포넌트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알림 창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다크모드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라이트모드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전환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사용자 프로필창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44753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E039D2-3501-864F-759D-2BB03CB96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949D33BE-8A3A-187F-76AD-262A612AFC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4438105"/>
              </p:ext>
            </p:extLst>
          </p:nvPr>
        </p:nvGraphicFramePr>
        <p:xfrm>
          <a:off x="385813" y="844867"/>
          <a:ext cx="4477768" cy="25131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프로필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정보 및 프로필 메뉴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다크모드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토글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라이트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다크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모드 전환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아이콘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목록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로그아웃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세션 종료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설정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설정 화면으로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현재 사용자 정보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로그인된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사용자 이름 및 역할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배지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읽지 않은 알림 개수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테마 상태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현재 테마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라이트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다크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)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드롭다운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메뉴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프로필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설정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로그아웃 메뉴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드롭다운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목록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최근 알림 목록 및 읽음 처리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B0BCDAF-639E-FEC9-E409-3ADD8DD2A51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1499210"/>
              </p:ext>
            </p:extLst>
          </p:nvPr>
        </p:nvGraphicFramePr>
        <p:xfrm>
          <a:off x="5042420" y="844867"/>
          <a:ext cx="4461607" cy="18926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로그인하면 헤더에 사용자 정보가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다크모드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토글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버튼을 클릭하여 테마를 전환할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알림 아이콘을 클릭하여 최근 알림 목록을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사용자 프로필 영역을 클릭하여 드롭다운 메뉴를 열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드롭다운 메뉴에서 설정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로그아웃 등의 기능에 접근할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새로운 알림이 도착하면 알림 배지에 개수가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알림을 읽으면 배지가 업데이트된다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5EB5735-7290-358A-5EA6-86B6CE62A4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1262149"/>
              </p:ext>
            </p:extLst>
          </p:nvPr>
        </p:nvGraphicFramePr>
        <p:xfrm>
          <a:off x="385813" y="3898677"/>
          <a:ext cx="9118215" cy="18816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메뉴 및 알림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로그아웃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접근 가능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사용자별 메뉴 권한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정보 안전한 표시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개인정보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마스킹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정보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UI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3" name="Group 22">
            <a:extLst>
              <a:ext uri="{FF2B5EF4-FFF2-40B4-BE49-F238E27FC236}">
                <a16:creationId xmlns:a16="http://schemas.microsoft.com/office/drawing/2014/main" id="{07DF3DF8-30C7-7A84-5938-7D3A397F69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1593235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컴포넌트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헤더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CCS-SC-003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~002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77355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12AC1F-12EC-BB28-C089-FC16770BFF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636FFD9F-DF60-0F8C-4A2B-48D0634C82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0155" y="763587"/>
            <a:ext cx="1571458" cy="5578360"/>
          </a:xfrm>
          <a:prstGeom prst="rect">
            <a:avLst/>
          </a:prstGeom>
        </p:spPr>
      </p:pic>
      <p:graphicFrame>
        <p:nvGraphicFramePr>
          <p:cNvPr id="4" name="Group 22">
            <a:extLst>
              <a:ext uri="{FF2B5EF4-FFF2-40B4-BE49-F238E27FC236}">
                <a16:creationId xmlns:a16="http://schemas.microsoft.com/office/drawing/2014/main" id="{D7C1C76B-EE8A-9924-F061-F0A9344EFF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4527096"/>
              </p:ext>
            </p:extLst>
          </p:nvPr>
        </p:nvGraphicFramePr>
        <p:xfrm>
          <a:off x="385813" y="155432"/>
          <a:ext cx="9118215" cy="53720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컴포넌트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사이드바 및</a:t>
                      </a:r>
                      <a:b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ko-KR" altLang="en-US" sz="800" b="0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브레드크럼</a:t>
                      </a:r>
                      <a:endParaRPr kumimoji="1" lang="ko-KR" altLang="en-US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CCS-SC-004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~002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타원 4">
            <a:extLst>
              <a:ext uri="{FF2B5EF4-FFF2-40B4-BE49-F238E27FC236}">
                <a16:creationId xmlns:a16="http://schemas.microsoft.com/office/drawing/2014/main" id="{22EC0543-CD72-CC1A-714A-3ED9471C8AEB}"/>
              </a:ext>
            </a:extLst>
          </p:cNvPr>
          <p:cNvSpPr/>
          <p:nvPr/>
        </p:nvSpPr>
        <p:spPr>
          <a:xfrm>
            <a:off x="2828188" y="1628982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NanumSquareOTF" panose="020B0600000101010101" pitchFamily="34" charset="-127"/>
              </a:rPr>
              <a:t>2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99217EE6-07AC-3E38-3A67-E6003E0AF11C}"/>
              </a:ext>
            </a:extLst>
          </p:cNvPr>
          <p:cNvSpPr/>
          <p:nvPr/>
        </p:nvSpPr>
        <p:spPr>
          <a:xfrm>
            <a:off x="2828188" y="1940267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NanumSquareOTF" panose="020B0600000101010101" pitchFamily="34" charset="-127"/>
              </a:rPr>
              <a:t>3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3D45CAF-4820-AAFF-322D-184341350049}"/>
              </a:ext>
            </a:extLst>
          </p:cNvPr>
          <p:cNvSpPr/>
          <p:nvPr/>
        </p:nvSpPr>
        <p:spPr>
          <a:xfrm>
            <a:off x="2828188" y="928591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latin typeface="NanumSquareOTF" panose="020B0600000101010101" pitchFamily="34" charset="-127"/>
              </a:rPr>
              <a:t>1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6CFBFE3-CDB1-2CD1-DBEC-A89A2CBE60D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2380" r="70432" b="92049"/>
          <a:stretch>
            <a:fillRect/>
          </a:stretch>
        </p:blipFill>
        <p:spPr>
          <a:xfrm>
            <a:off x="3661913" y="1883281"/>
            <a:ext cx="2078579" cy="288218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322AA0EE-AB53-7F2F-BD63-F6F7621D2F1E}"/>
              </a:ext>
            </a:extLst>
          </p:cNvPr>
          <p:cNvSpPr/>
          <p:nvPr/>
        </p:nvSpPr>
        <p:spPr>
          <a:xfrm>
            <a:off x="3648896" y="1796158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NanumSquareOTF" panose="020B0600000101010101" pitchFamily="34" charset="-127"/>
              </a:rPr>
              <a:t>4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F7CA3EF5-232F-5B7E-0BF6-BFD28F98B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2723871"/>
              </p:ext>
            </p:extLst>
          </p:nvPr>
        </p:nvGraphicFramePr>
        <p:xfrm>
          <a:off x="7556154" y="778213"/>
          <a:ext cx="1947879" cy="55963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1128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182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사이드바 및 </a:t>
                      </a:r>
                      <a:r>
                        <a:rPr kumimoji="1" lang="ko-KR" altLang="en-US" sz="800" b="0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브레드크럼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네비게이션 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컴포넌트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홈으로 이동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하위 메뉴 접기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펼치기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메뉴 이동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메뉴 이동 </a:t>
                      </a: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브레드크럼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네비게이션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159825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7107C0-193C-2C10-CD0D-56015637C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565EFD80-664B-FC3F-3607-7E1770A0B8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4288079"/>
              </p:ext>
            </p:extLst>
          </p:nvPr>
        </p:nvGraphicFramePr>
        <p:xfrm>
          <a:off x="385813" y="844867"/>
          <a:ext cx="4477768" cy="263508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 아이템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해당 페이지로 네비게이션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 확장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축소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하위 메뉴 표시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숨김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호버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 아이템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툴팁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브레드크럼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아이템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상위 페이지로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사이드바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토글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사이드바 표시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숨김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현재 페이지 하이라이트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현재 활성 메뉴 강조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 계층 구조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계층적 메뉴 구조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브레드크럼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경로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현재 페이지 경로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권한별 메뉴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권한에 따른 메뉴 표시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숨김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애니메이션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 전환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부드러운 메뉴 전환 효과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348B882-0893-5734-BE1C-326EB2DDD3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17308016"/>
              </p:ext>
            </p:extLst>
          </p:nvPr>
        </p:nvGraphicFramePr>
        <p:xfrm>
          <a:off x="5042420" y="844867"/>
          <a:ext cx="4461607" cy="18926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로그인하면 권한에 따른 메뉴 구조가 로드된다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사이드바의 메뉴 아이템을 클릭하여 원하는 페이지로 이동한다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메뉴에 하위 항목이 있는 경우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 시 하위 메뉴가 확장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축소된다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현재 페이지에 해당하는 메뉴 아이템이 하이라이트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브레드크럼에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현재 페이지까지의 경로가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브레드크럼의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상위 경로를 클릭하여 이전 페이지로 이동할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모바일 환경에서는 사이드바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토글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버튼으로 메뉴를 제어할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BA47BF29-76AF-8300-7040-19C881757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5514588"/>
              </p:ext>
            </p:extLst>
          </p:nvPr>
        </p:nvGraphicFramePr>
        <p:xfrm>
          <a:off x="385813" y="3898677"/>
          <a:ext cx="9118215" cy="188165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네비게이션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메뉴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메뉴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 구조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권한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메뉴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메뉴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E60DF4B4-A483-3B6E-77CF-51ADA25C800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2625149"/>
              </p:ext>
            </p:extLst>
          </p:nvPr>
        </p:nvGraphicFramePr>
        <p:xfrm>
          <a:off x="385813" y="155432"/>
          <a:ext cx="9118215" cy="53720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컴포넌트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사이드바 및</a:t>
                      </a:r>
                      <a:b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ko-KR" altLang="en-US" sz="800" b="0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브레드크럼</a:t>
                      </a:r>
                      <a:endParaRPr kumimoji="1" lang="ko-KR" altLang="en-US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CCS-SC-004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~002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432257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2DB814-3134-4304-95A6-36F40DA225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그룹 5">
            <a:extLst>
              <a:ext uri="{FF2B5EF4-FFF2-40B4-BE49-F238E27FC236}">
                <a16:creationId xmlns:a16="http://schemas.microsoft.com/office/drawing/2014/main" id="{FE836670-D0A8-BD75-6D69-F847A144BB46}"/>
              </a:ext>
            </a:extLst>
          </p:cNvPr>
          <p:cNvGrpSpPr/>
          <p:nvPr/>
        </p:nvGrpSpPr>
        <p:grpSpPr>
          <a:xfrm>
            <a:off x="1186821" y="875479"/>
            <a:ext cx="5687091" cy="5393180"/>
            <a:chOff x="1189512" y="912699"/>
            <a:chExt cx="5687091" cy="539318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422E10E6-2D18-1554-4233-BBC571DD6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209451" y="912699"/>
              <a:ext cx="5667152" cy="3594612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0AD63A5C-37CD-C908-1135-387A13F0BF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189512" y="4507312"/>
              <a:ext cx="5684400" cy="1798567"/>
            </a:xfrm>
            <a:prstGeom prst="rect">
              <a:avLst/>
            </a:prstGeom>
          </p:spPr>
        </p:pic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2CE339A4-F574-F785-904B-5C7BF6B08CEB}"/>
              </a:ext>
            </a:extLst>
          </p:cNvPr>
          <p:cNvGrpSpPr/>
          <p:nvPr/>
        </p:nvGrpSpPr>
        <p:grpSpPr>
          <a:xfrm>
            <a:off x="1230642" y="1383799"/>
            <a:ext cx="2877272" cy="3304353"/>
            <a:chOff x="1392446" y="2308499"/>
            <a:chExt cx="3342590" cy="3838740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4EE6419-BE98-669F-1BE7-AE0399237DDD}"/>
                </a:ext>
              </a:extLst>
            </p:cNvPr>
            <p:cNvSpPr/>
            <p:nvPr/>
          </p:nvSpPr>
          <p:spPr>
            <a:xfrm>
              <a:off x="1392446" y="5944814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9014A74-5F72-B612-9119-EE687A45FECC}"/>
                </a:ext>
              </a:extLst>
            </p:cNvPr>
            <p:cNvSpPr/>
            <p:nvPr/>
          </p:nvSpPr>
          <p:spPr>
            <a:xfrm>
              <a:off x="1392446" y="4384886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641701FF-8735-B6B1-F53F-55AD17973B06}"/>
                </a:ext>
              </a:extLst>
            </p:cNvPr>
            <p:cNvSpPr/>
            <p:nvPr/>
          </p:nvSpPr>
          <p:spPr>
            <a:xfrm>
              <a:off x="4532611" y="2308499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F10EF60C-770F-682B-E344-456FC80D7384}"/>
                </a:ext>
              </a:extLst>
            </p:cNvPr>
            <p:cNvSpPr/>
            <p:nvPr/>
          </p:nvSpPr>
          <p:spPr>
            <a:xfrm>
              <a:off x="1392446" y="2308499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4" name="Group 22">
            <a:extLst>
              <a:ext uri="{FF2B5EF4-FFF2-40B4-BE49-F238E27FC236}">
                <a16:creationId xmlns:a16="http://schemas.microsoft.com/office/drawing/2014/main" id="{1BFB83E2-7F0B-C35E-ADA7-CC3897C9E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22941202"/>
              </p:ext>
            </p:extLst>
          </p:nvPr>
        </p:nvGraphicFramePr>
        <p:xfrm>
          <a:off x="385813" y="155432"/>
          <a:ext cx="9118215" cy="65912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대시보드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메인 대시보드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콜센터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)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~004</a:t>
                      </a:r>
                      <a:b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IF-CCS-CMP-006,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IF-CCS-FRC-004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CCS-SC-005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CCS-UUX-003,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CCS-FRC-004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,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CCS-VDB-001~004,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CCS-SNM-001~002/004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" name="표 6">
            <a:extLst>
              <a:ext uri="{FF2B5EF4-FFF2-40B4-BE49-F238E27FC236}">
                <a16:creationId xmlns:a16="http://schemas.microsoft.com/office/drawing/2014/main" id="{09104BAF-02B0-EB0A-8B35-57B9D4C9F3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5051899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콜센터 통합 관제 대시보드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리소스 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혼잡도 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헬스체크 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661540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A01078-D2F9-48BB-43C6-4A83A6BAE1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A2AC5076-8DDE-4AF2-CC0B-A58B79D030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817189"/>
              </p:ext>
            </p:extLst>
          </p:nvPr>
        </p:nvGraphicFramePr>
        <p:xfrm>
          <a:off x="385813" y="844867"/>
          <a:ext cx="4477768" cy="29341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드래그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 배치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위젯을 원하는 위치로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리사이즈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 크기 조절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 크기를 조절하여 레이아웃 변경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443422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카드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위젯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화면으로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팝업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대시보드 데이터 갱신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혼잡도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터미널 상태 카드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헬스체크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터미널 헬스 상태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리소스 모니터링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CPU,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메모리 사용량 그래프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접수 현황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통계 차트 및 테이블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이상상태 알림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빨간색 강조 및 팝업 알림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API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응답 상태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API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성능 모니터링 위젯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71ED04B-6ECD-28EF-DA5E-CC03E4E708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5936910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콜센터 대시보드에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실시간 데이터를 수집하여 각 위젯에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위젯을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드래그하여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원하는 위치로 배치할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위젯의 크기를 조절하여 레이아웃을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커스터마이징할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상태가 이상 상태로 변경되면 빨간색으로 강조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이상 상태 발생 시 알림 팝업이 자동으로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터미널 카드를 클릭하여 상세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위젯을 클릭하면 민원 관리 화면으로 이동한다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버튼을 클릭하여 최신 데이터를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09C5032C-F563-428E-29AF-731326D5A6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9694506"/>
              </p:ext>
            </p:extLst>
          </p:nvPr>
        </p:nvGraphicFramePr>
        <p:xfrm>
          <a:off x="385813" y="3898677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대시보드 데이터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961254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대시보드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298929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대시보드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위젯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모니터링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WebSocket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도움말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1C6E8548-3D84-D079-4797-B3E9E926D8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2492633"/>
              </p:ext>
            </p:extLst>
          </p:nvPr>
        </p:nvGraphicFramePr>
        <p:xfrm>
          <a:off x="385813" y="155432"/>
          <a:ext cx="9118215" cy="65912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대시보드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메인 대시보드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콜센터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)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~004</a:t>
                      </a:r>
                      <a:b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IF-CCS-CMP-006,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IF-CCS-FRC-004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CCS-SC-005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CCS-UUX-003,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CCS-FRC-004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,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CCS-VDB-001~004,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CCS-SNM-001~002/004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68495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514F04-77C7-FFC7-9B15-D9855565B8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AA0875C-7800-D80F-3DFA-00F49577C7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73" y="1205920"/>
            <a:ext cx="6939359" cy="4774052"/>
          </a:xfrm>
          <a:prstGeom prst="rect">
            <a:avLst/>
          </a:prstGeom>
        </p:spPr>
      </p:pic>
      <p:grpSp>
        <p:nvGrpSpPr>
          <p:cNvPr id="20" name="그룹 19">
            <a:extLst>
              <a:ext uri="{FF2B5EF4-FFF2-40B4-BE49-F238E27FC236}">
                <a16:creationId xmlns:a16="http://schemas.microsoft.com/office/drawing/2014/main" id="{55E770A4-0B1E-9A90-94EE-248731139D2D}"/>
              </a:ext>
            </a:extLst>
          </p:cNvPr>
          <p:cNvGrpSpPr/>
          <p:nvPr/>
        </p:nvGrpSpPr>
        <p:grpSpPr>
          <a:xfrm>
            <a:off x="523539" y="1668984"/>
            <a:ext cx="4077833" cy="2329740"/>
            <a:chOff x="533051" y="2634907"/>
            <a:chExt cx="4737308" cy="2706507"/>
          </a:xfrm>
        </p:grpSpPr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11BCBA1-AA61-0475-4854-243DBB72D167}"/>
                </a:ext>
              </a:extLst>
            </p:cNvPr>
            <p:cNvSpPr/>
            <p:nvPr/>
          </p:nvSpPr>
          <p:spPr>
            <a:xfrm>
              <a:off x="533051" y="5138989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A4B7B271-2534-52CA-AAA4-D683156B3948}"/>
                </a:ext>
              </a:extLst>
            </p:cNvPr>
            <p:cNvSpPr/>
            <p:nvPr/>
          </p:nvSpPr>
          <p:spPr>
            <a:xfrm>
              <a:off x="5067934" y="2641646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030F82DE-4CA0-3838-F3D6-41B3503B4D08}"/>
                </a:ext>
              </a:extLst>
            </p:cNvPr>
            <p:cNvSpPr/>
            <p:nvPr/>
          </p:nvSpPr>
          <p:spPr>
            <a:xfrm>
              <a:off x="3016713" y="2641646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B449822-6FA9-AC14-2F42-3AB0973CBC26}"/>
                </a:ext>
              </a:extLst>
            </p:cNvPr>
            <p:cNvSpPr/>
            <p:nvPr/>
          </p:nvSpPr>
          <p:spPr>
            <a:xfrm>
              <a:off x="533051" y="2634907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748CB769-2B3F-F1F0-BB0E-2CBDC19112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9415404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콜센터 통합 관제 대시보드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리소스 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시스템 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시스템 이벤트 로그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7" name="Group 22">
            <a:extLst>
              <a:ext uri="{FF2B5EF4-FFF2-40B4-BE49-F238E27FC236}">
                <a16:creationId xmlns:a16="http://schemas.microsoft.com/office/drawing/2014/main" id="{F657D7D5-E7B5-15B5-EC7F-C2B65FF031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968281"/>
              </p:ext>
            </p:extLst>
          </p:nvPr>
        </p:nvGraphicFramePr>
        <p:xfrm>
          <a:off x="385813" y="155432"/>
          <a:ext cx="9118215" cy="65912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대시보드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메인 대시보드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온독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)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~004</a:t>
                      </a:r>
                      <a:b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IF-CCS-CMP-006,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IF-CCS-FRC-004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CCS-SC-006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CCS-UUX-003</a:t>
                      </a:r>
                      <a:b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CCS-VDB-001~003</a:t>
                      </a:r>
                      <a:b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CCS-SNM-001~002, 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26814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4177253"/>
              </p:ext>
            </p:extLst>
          </p:nvPr>
        </p:nvGraphicFramePr>
        <p:xfrm>
          <a:off x="387400" y="1270299"/>
          <a:ext cx="9115794" cy="3850521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8522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522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2596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5087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0072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90801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kern="1200" spc="-5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No</a:t>
                      </a:r>
                      <a:endParaRPr lang="ko-KR" altLang="en-US" sz="1000" b="0" i="0" kern="1200" spc="-5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000" b="0" i="0" kern="1200" spc="-5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버전</a:t>
                      </a:r>
                      <a:endParaRPr lang="ko-KR" altLang="en-US" sz="1000" b="0" i="0" kern="1200" spc="-50" dirty="0">
                        <a:solidFill>
                          <a:schemeClr val="lt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변경내용</a:t>
                      </a:r>
                      <a:endParaRPr lang="ko-KR" altLang="en-US" sz="1000" b="0" i="0" kern="1200" spc="0" dirty="0">
                        <a:solidFill>
                          <a:schemeClr val="lt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작성자</a:t>
                      </a:r>
                      <a:endParaRPr lang="ko-KR" altLang="en-US" sz="1000" b="0" i="0" kern="1200" spc="0" dirty="0">
                        <a:solidFill>
                          <a:schemeClr val="lt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59595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-15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작성일</a:t>
                      </a:r>
                      <a:endParaRPr lang="ko-KR" altLang="en-US" sz="1000" b="0" i="0" kern="1200" spc="-150" dirty="0">
                        <a:solidFill>
                          <a:schemeClr val="lt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59595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1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v0.1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최초작성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김요한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2025-08-13</a:t>
                      </a:r>
                      <a:endParaRPr lang="ko-KR" altLang="en-US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2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v0.2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관리 관련 화면 추가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김요한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2025-08-20</a:t>
                      </a:r>
                      <a:endParaRPr lang="ko-KR" altLang="en-US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3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v0.3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조회 관련 화면 추가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임민혜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2025-08-28</a:t>
                      </a:r>
                      <a:endParaRPr lang="ko-KR" altLang="en-US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4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v0.4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전환 관련 화면 추가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김요한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2025-09-03</a:t>
                      </a:r>
                      <a:endParaRPr lang="ko-KR" altLang="en-US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5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v0.5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인터페이스 </a:t>
                      </a:r>
                      <a:r>
                        <a:rPr lang="en-US" altLang="ko-KR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ID </a:t>
                      </a: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매핑 변경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 err="1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오시몬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2025-09-04</a:t>
                      </a:r>
                      <a:endParaRPr lang="ko-KR" altLang="en-US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6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v0.6</a:t>
                      </a:r>
                      <a:endParaRPr lang="ko-KR" altLang="en-US" sz="1000" b="0" i="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개발보안적용계획서 반영</a:t>
                      </a: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김요한</a:t>
                      </a:r>
                      <a:endParaRPr lang="en-US" altLang="ko-KR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1000" b="0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2025-09-11</a:t>
                      </a:r>
                      <a:endParaRPr lang="ko-KR" altLang="en-US" sz="1000" b="0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972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en-US" altLang="ko-KR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1000" b="0" i="0" kern="1200" spc="10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4" name="모서리가 둥근 직사각형 14">
            <a:extLst>
              <a:ext uri="{FF2B5EF4-FFF2-40B4-BE49-F238E27FC236}">
                <a16:creationId xmlns:a16="http://schemas.microsoft.com/office/drawing/2014/main" id="{2788A78C-8998-0670-F56C-8798537B8D87}"/>
              </a:ext>
            </a:extLst>
          </p:cNvPr>
          <p:cNvSpPr>
            <a:spLocks noChangeArrowheads="1"/>
          </p:cNvSpPr>
          <p:nvPr/>
        </p:nvSpPr>
        <p:spPr>
          <a:xfrm>
            <a:off x="387400" y="773602"/>
            <a:ext cx="9122150" cy="312416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txBody>
          <a:bodyPr lIns="252031" anchor="ctr"/>
          <a:lstStyle>
            <a:lvl1pPr>
              <a:defRPr kumimoji="1">
                <a:solidFill>
                  <a:schemeClr val="tx1"/>
                </a:solidFill>
                <a:latin typeface="굴림"/>
                <a:ea typeface="굴림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/>
                <a:ea typeface="굴림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/>
                <a:ea typeface="굴림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/>
                <a:ea typeface="굴림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/>
                <a:ea typeface="굴림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/>
                <a:ea typeface="굴림"/>
              </a:defRPr>
            </a:lvl9pPr>
          </a:lstStyle>
          <a:p>
            <a:pPr lvl="0" latinLnBrk="1">
              <a:defRPr/>
            </a:pPr>
            <a:r>
              <a:rPr lang="ko-KR" altLang="en-US" sz="1700" b="1" spc="-200" dirty="0">
                <a:ln w="9525">
                  <a:solidFill>
                    <a:prstClr val="white">
                      <a:alpha val="0"/>
                    </a:prstClr>
                  </a:solidFill>
                </a:ln>
                <a:solidFill>
                  <a:srgbClr val="404040"/>
                </a:solidFill>
                <a:latin typeface="Pretendard" panose="02000503000000020004" pitchFamily="2" charset="-127"/>
                <a:ea typeface="Pretendard" panose="02000503000000020004" pitchFamily="2" charset="-127"/>
                <a:cs typeface="+mn-cs"/>
              </a:rPr>
              <a:t>개정 이력</a:t>
            </a:r>
            <a:endParaRPr lang="en-US" altLang="ko-KR" sz="1700" b="1" spc="-200" dirty="0">
              <a:ln w="9525">
                <a:solidFill>
                  <a:prstClr val="white">
                    <a:alpha val="0"/>
                  </a:prstClr>
                </a:solidFill>
              </a:ln>
              <a:solidFill>
                <a:srgbClr val="404040"/>
              </a:solidFill>
              <a:latin typeface="Pretendard" panose="02000503000000020004" pitchFamily="2" charset="-127"/>
              <a:ea typeface="Pretendard" panose="02000503000000020004" pitchFamily="2" charset="-127"/>
              <a:cs typeface="+mn-cs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F34D633-C2F5-14CA-E99F-2C7F42E8A907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7400" y="852660"/>
            <a:ext cx="154298" cy="154298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6CB02-D1D6-73AD-BE10-C0C182EB2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ACCF1D9-88E6-CB4B-5211-3DA0718E13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65433527"/>
              </p:ext>
            </p:extLst>
          </p:nvPr>
        </p:nvGraphicFramePr>
        <p:xfrm>
          <a:off x="385813" y="844867"/>
          <a:ext cx="4477768" cy="29341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드래그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 배치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위젯을 원하는 위치로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리사이즈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 크기 조절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 크기를 조절하여 레이아웃 변경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5370366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카드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위젯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화면으로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팝업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대시보드 데이터 갱신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혼잡도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터미널 상태 카드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헬스체크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터미널 헬스 상태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리소스 모니터링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CPU,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메모리 사용량 그래프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접수 현황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통계 차트 및 테이블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이상상태 알림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빨간색 강조 및 팝업 알림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API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응답 상태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API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성능 모니터링 위젯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B0E5D26E-D89F-CD60-2E76-296554FDAD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894553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온독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대시보드에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온독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관련 실시간 데이터를 수집하여 각 위젯에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위젯을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드래그하여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원하는 위치로 배치할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위젯의 크기를 조절하여 레이아웃을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커스터마이징할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상태가 이상 상태로 변경되면 빨간색으로 강조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이상 상태 발생 시 알림 팝업이 자동으로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터미널 카드를 클릭하여 상세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위젯을 클릭하면 민원 관리 화면으로 이동한다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버튼을 클릭하여 최신 데이터를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2DE6E5E8-1A2F-3261-811B-FE97E83FF4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3492606"/>
              </p:ext>
            </p:extLst>
          </p:nvPr>
        </p:nvGraphicFramePr>
        <p:xfrm>
          <a:off x="385813" y="3898677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온독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대시보드 데이터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위젯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1001043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대시보드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31315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대시보드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위젯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모니터링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WebSocket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대시보드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대시보드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835B6A6C-7BBB-FF87-6F8B-DCC26853E6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8175087"/>
              </p:ext>
            </p:extLst>
          </p:nvPr>
        </p:nvGraphicFramePr>
        <p:xfrm>
          <a:off x="385813" y="155432"/>
          <a:ext cx="9118215" cy="65912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대시보드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메인 대시보드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(</a:t>
                      </a:r>
                      <a:r>
                        <a:rPr kumimoji="1" lang="ko-KR" altLang="en-US" sz="800" b="0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온독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)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~004</a:t>
                      </a:r>
                      <a:b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IF-CCS-CMP-006,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IF-CCS-FRC-004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CCS-SC-006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CCS-UUX-003</a:t>
                      </a:r>
                      <a:b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CCS-VDB-001~003</a:t>
                      </a:r>
                      <a:b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CCS-SNM-001~002, 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3100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0841E56-EC39-E43F-C55D-9C817A9BAC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8CC24A6F-6846-CBA8-036B-21EDD86804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110" y="1085850"/>
            <a:ext cx="7100001" cy="5063233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67A39647-5777-4D10-E7D5-3E5C1FD46B45}"/>
              </a:ext>
            </a:extLst>
          </p:cNvPr>
          <p:cNvGrpSpPr/>
          <p:nvPr/>
        </p:nvGrpSpPr>
        <p:grpSpPr>
          <a:xfrm>
            <a:off x="506806" y="1389584"/>
            <a:ext cx="5438478" cy="2349389"/>
            <a:chOff x="513612" y="2310322"/>
            <a:chExt cx="6318002" cy="2729333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2587DE0D-F951-65D2-8FF9-AE82A3F04D36}"/>
                </a:ext>
              </a:extLst>
            </p:cNvPr>
            <p:cNvSpPr/>
            <p:nvPr/>
          </p:nvSpPr>
          <p:spPr>
            <a:xfrm>
              <a:off x="577940" y="4435598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7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4222F58-2A47-F459-9BC9-687A775E0830}"/>
                </a:ext>
              </a:extLst>
            </p:cNvPr>
            <p:cNvSpPr/>
            <p:nvPr/>
          </p:nvSpPr>
          <p:spPr>
            <a:xfrm>
              <a:off x="4937212" y="2772366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4C4D059F-5027-4132-952C-FFCC4C219D5B}"/>
                </a:ext>
              </a:extLst>
            </p:cNvPr>
            <p:cNvSpPr/>
            <p:nvPr/>
          </p:nvSpPr>
          <p:spPr>
            <a:xfrm>
              <a:off x="513612" y="2974791"/>
              <a:ext cx="202426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F9490011-61EB-966A-BCC1-1905CF762FD7}"/>
                </a:ext>
              </a:extLst>
            </p:cNvPr>
            <p:cNvSpPr/>
            <p:nvPr/>
          </p:nvSpPr>
          <p:spPr>
            <a:xfrm>
              <a:off x="533051" y="2310322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62F60C84-9E69-7975-DBED-35DC0193F0EA}"/>
                </a:ext>
              </a:extLst>
            </p:cNvPr>
            <p:cNvSpPr/>
            <p:nvPr/>
          </p:nvSpPr>
          <p:spPr>
            <a:xfrm>
              <a:off x="3397497" y="2813787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A89F4F9-5D92-4EFB-F8DA-00D8BCB2C282}"/>
                </a:ext>
              </a:extLst>
            </p:cNvPr>
            <p:cNvSpPr/>
            <p:nvPr/>
          </p:nvSpPr>
          <p:spPr>
            <a:xfrm>
              <a:off x="6629188" y="2772366"/>
              <a:ext cx="202426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1C6E141-1E92-16B3-E602-EBDE3CAA2A2A}"/>
                </a:ext>
              </a:extLst>
            </p:cNvPr>
            <p:cNvSpPr/>
            <p:nvPr/>
          </p:nvSpPr>
          <p:spPr>
            <a:xfrm>
              <a:off x="2720983" y="4837230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8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226BAC67-2EA1-D9C6-7AD6-5B51F6636735}"/>
              </a:ext>
            </a:extLst>
          </p:cNvPr>
          <p:cNvSpPr/>
          <p:nvPr/>
        </p:nvSpPr>
        <p:spPr>
          <a:xfrm>
            <a:off x="3888988" y="3180332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6D582F72-4865-19CB-A720-581265DB58CF}"/>
              </a:ext>
            </a:extLst>
          </p:cNvPr>
          <p:cNvSpPr/>
          <p:nvPr/>
        </p:nvSpPr>
        <p:spPr>
          <a:xfrm>
            <a:off x="523539" y="4668516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ko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11</a:t>
            </a:r>
            <a:endParaRPr kumimoji="1" lang="ko-Kore-KR" altLang="en-US" sz="900" dirty="0">
              <a:latin typeface="NanumSquareOTF" panose="020B0600000101010101" pitchFamily="34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3C395AF8-C7EA-84A2-9013-07CBC1A72768}"/>
              </a:ext>
            </a:extLst>
          </p:cNvPr>
          <p:cNvSpPr/>
          <p:nvPr/>
        </p:nvSpPr>
        <p:spPr>
          <a:xfrm>
            <a:off x="5895639" y="1389584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2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sp>
        <p:nvSpPr>
          <p:cNvPr id="15" name="타원 14">
            <a:extLst>
              <a:ext uri="{FF2B5EF4-FFF2-40B4-BE49-F238E27FC236}">
                <a16:creationId xmlns:a16="http://schemas.microsoft.com/office/drawing/2014/main" id="{68426200-C8FE-5D36-B3B6-D2473B5D1354}"/>
              </a:ext>
            </a:extLst>
          </p:cNvPr>
          <p:cNvSpPr/>
          <p:nvPr/>
        </p:nvSpPr>
        <p:spPr>
          <a:xfrm>
            <a:off x="5791098" y="3564427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ko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endParaRPr kumimoji="1" lang="ko-Kore-KR" altLang="en-US" sz="900" dirty="0">
              <a:latin typeface="NanumSquareOTF" panose="020B0600000101010101" pitchFamily="34" charset="-127"/>
            </a:endParaRPr>
          </a:p>
        </p:txBody>
      </p:sp>
      <p:graphicFrame>
        <p:nvGraphicFramePr>
          <p:cNvPr id="20" name="표 19">
            <a:extLst>
              <a:ext uri="{FF2B5EF4-FFF2-40B4-BE49-F238E27FC236}">
                <a16:creationId xmlns:a16="http://schemas.microsoft.com/office/drawing/2014/main" id="{5088F3BC-C2B8-8B4B-E037-2FFCD5970C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3015068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통계 조회 및 시각화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선택 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기간 설정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날짜 선택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및 검색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유형 필터링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유형별 차트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(Donut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Chart)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전체 민원 통계 집계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미처리 민원 현황 집계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조회 기간별 민원 접수 건수 그래프</a:t>
                      </a:r>
                      <a:b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</a:b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(Line Chart)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조회 기간 내 민원 현황 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터미널별 민원 접수 건수 그래프</a:t>
                      </a:r>
                      <a:b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</a:b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(Bar Chart)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터미널별 민원 현황 집계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상세 민원 유형별 민원 집계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21" name="Group 22">
            <a:extLst>
              <a:ext uri="{FF2B5EF4-FFF2-40B4-BE49-F238E27FC236}">
                <a16:creationId xmlns:a16="http://schemas.microsoft.com/office/drawing/2014/main" id="{DDBCB308-6F2A-8514-40A0-3593F49BC1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489574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통계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통계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IF-CCS-CMP-006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-008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CCS-CAR-001~004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26560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823BFD-E1B4-8E66-09A7-A0807B516B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B51EEEFF-C8F2-4B81-6635-3B074CB28E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8325937"/>
              </p:ext>
            </p:extLst>
          </p:nvPr>
        </p:nvGraphicFramePr>
        <p:xfrm>
          <a:off x="385813" y="844867"/>
          <a:ext cx="4477768" cy="27236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기간 필터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통계 조회 기간 설정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필터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특정 터미널 통계 조회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유형 필터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유형별 통계 조회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차트 유형 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도넛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라인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막대 차트 선택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다운로드 버튼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엑셀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PDF, CSV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형식 다운로드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최신 통계 데이터 갱신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차트 상세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차트 클릭 시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통계 차트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도넛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라인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막대 차트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통계 요약 카드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유형별 상세 통계 정보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장애 민원 테이블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시스템별 장애 민원 분류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데이터 다운로드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선택한 형식으로 데이터 다운로드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CD9B1F6-24F2-B151-3269-F59E31AEDD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9064636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민원 통계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기간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유형 등의 필터를 설정한다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설정된 조건에 따라 민원 통계 데이터를 조회한다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조회된 데이터를 도넛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라인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막대 차트로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시각화하여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원하는 차트 유형을 선택하여 다른 관점에서 데이터를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통계 요약 카드에서 민원 유형별 상세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장애 민원 테이블에서 시스템별 장애 민원을 분류하여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다운로드 버튼을 클릭하여 원하는 형식으로 데이터를 다운로드할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차트를 클릭하여 해당 항목의 상세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9ABC96A-D8FD-2EF9-ECB4-20AA8BF62D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1204301"/>
              </p:ext>
            </p:extLst>
          </p:nvPr>
        </p:nvGraphicFramePr>
        <p:xfrm>
          <a:off x="385813" y="3898677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통계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통계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34266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통계 조회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431735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통계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통계 데이터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통계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통계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통계 조회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통계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4809FB5D-CDE1-134E-4FDD-167C5AC8E5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1843320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통계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통계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IF-CCS-CMP-006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-008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CCS-CAR-001~004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115505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E884FE-1B19-AE53-DB1E-07F6DEF1CF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AB21D46-2B51-EDBC-6479-06005FC60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939" y="1582684"/>
            <a:ext cx="6927863" cy="3967553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8DDC9F6A-1F3D-05A3-9FB7-D146D4CD61FC}"/>
              </a:ext>
            </a:extLst>
          </p:cNvPr>
          <p:cNvGrpSpPr/>
          <p:nvPr/>
        </p:nvGrpSpPr>
        <p:grpSpPr>
          <a:xfrm>
            <a:off x="527458" y="2364926"/>
            <a:ext cx="4642111" cy="664783"/>
            <a:chOff x="537604" y="3443400"/>
            <a:chExt cx="5392844" cy="772293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F62FB5DC-25C7-5AE0-A8B3-69ECE5E6D597}"/>
                </a:ext>
              </a:extLst>
            </p:cNvPr>
            <p:cNvSpPr/>
            <p:nvPr/>
          </p:nvSpPr>
          <p:spPr>
            <a:xfrm>
              <a:off x="3860677" y="4013268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7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E19A3AA3-D4DF-2F23-392D-5689964F40A5}"/>
                </a:ext>
              </a:extLst>
            </p:cNvPr>
            <p:cNvSpPr/>
            <p:nvPr/>
          </p:nvSpPr>
          <p:spPr>
            <a:xfrm>
              <a:off x="3120817" y="3781335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A585E352-7DB8-3A83-185A-CFC6AC4991F8}"/>
                </a:ext>
              </a:extLst>
            </p:cNvPr>
            <p:cNvSpPr/>
            <p:nvPr/>
          </p:nvSpPr>
          <p:spPr>
            <a:xfrm>
              <a:off x="5728023" y="3443400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A3A4E63A-E7B3-43DF-2786-50F032F18ED2}"/>
                </a:ext>
              </a:extLst>
            </p:cNvPr>
            <p:cNvSpPr/>
            <p:nvPr/>
          </p:nvSpPr>
          <p:spPr>
            <a:xfrm>
              <a:off x="537604" y="3443400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84ABEF3F-629F-720D-E890-42E840CD237C}"/>
                </a:ext>
              </a:extLst>
            </p:cNvPr>
            <p:cNvSpPr/>
            <p:nvPr/>
          </p:nvSpPr>
          <p:spPr>
            <a:xfrm>
              <a:off x="537604" y="3781335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33B697CC-EACD-7CA6-F003-51165D786AAF}"/>
                </a:ext>
              </a:extLst>
            </p:cNvPr>
            <p:cNvSpPr/>
            <p:nvPr/>
          </p:nvSpPr>
          <p:spPr>
            <a:xfrm>
              <a:off x="5728023" y="3781335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30EC067D-D29A-3073-8604-1C3BF4E18877}"/>
                </a:ext>
              </a:extLst>
            </p:cNvPr>
            <p:cNvSpPr/>
            <p:nvPr/>
          </p:nvSpPr>
          <p:spPr>
            <a:xfrm>
              <a:off x="3120817" y="3443400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sp>
        <p:nvSpPr>
          <p:cNvPr id="11" name="타원 10">
            <a:extLst>
              <a:ext uri="{FF2B5EF4-FFF2-40B4-BE49-F238E27FC236}">
                <a16:creationId xmlns:a16="http://schemas.microsoft.com/office/drawing/2014/main" id="{C3D3E448-2639-740F-CFEC-9BCB2AA531AD}"/>
              </a:ext>
            </a:extLst>
          </p:cNvPr>
          <p:cNvSpPr/>
          <p:nvPr/>
        </p:nvSpPr>
        <p:spPr>
          <a:xfrm>
            <a:off x="440335" y="3448050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8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6FFE8F01-5CA1-DBE8-E2D0-4F5C6E60A21A}"/>
              </a:ext>
            </a:extLst>
          </p:cNvPr>
          <p:cNvSpPr/>
          <p:nvPr/>
        </p:nvSpPr>
        <p:spPr>
          <a:xfrm>
            <a:off x="440335" y="3882646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R" sz="14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9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D2DB3A39-F320-2362-C21A-556079703ECB}"/>
              </a:ext>
            </a:extLst>
          </p:cNvPr>
          <p:cNvSpPr/>
          <p:nvPr/>
        </p:nvSpPr>
        <p:spPr>
          <a:xfrm>
            <a:off x="6407048" y="3683000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kumimoji="1" lang="en-US" altLang="ko-KR" sz="900" dirty="0">
                <a:latin typeface="NanumSquareOTF" panose="020B0600000101010101" pitchFamily="34" charset="-127"/>
                <a:ea typeface="NanumSquareOTF" panose="020B0600000101010101" pitchFamily="34" charset="-127"/>
              </a:rPr>
              <a:t>10</a:t>
            </a:r>
            <a:endParaRPr kumimoji="1" lang="ko-Kore-KR" altLang="en-US" sz="900" dirty="0">
              <a:latin typeface="NanumSquareOTF" panose="020B0600000101010101" pitchFamily="34" charset="-127"/>
            </a:endParaRPr>
          </a:p>
        </p:txBody>
      </p:sp>
      <p:graphicFrame>
        <p:nvGraphicFramePr>
          <p:cNvPr id="17" name="표 16">
            <a:extLst>
              <a:ext uri="{FF2B5EF4-FFF2-40B4-BE49-F238E27FC236}">
                <a16:creationId xmlns:a16="http://schemas.microsoft.com/office/drawing/2014/main" id="{B64F7E3B-C6A0-8186-40F3-9E8394DDBEA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6454147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전체 관리 및 처리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조회기간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민원유형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민원상세유형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서비스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처리상태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검색조건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검색 버튼 및 검색 조건 초기화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선택 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목록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페이지 크기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8" name="Group 22">
            <a:extLst>
              <a:ext uri="{FF2B5EF4-FFF2-40B4-BE49-F238E27FC236}">
                <a16:creationId xmlns:a16="http://schemas.microsoft.com/office/drawing/2014/main" id="{4CDEF705-F74F-727C-3EDA-EC9FC41348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9761297"/>
              </p:ext>
            </p:extLst>
          </p:nvPr>
        </p:nvGraphicFramePr>
        <p:xfrm>
          <a:off x="385813" y="155432"/>
          <a:ext cx="9118215" cy="53720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IF-CCS-CMP-002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,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004,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009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CCS-SC-008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CCS-CMS-002~005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CCS-UCF-001~002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60531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511DD2-8E60-846E-9DD7-2F371B0A31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24480EFB-1065-2D46-483C-2E53AFCD86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6755893"/>
              </p:ext>
            </p:extLst>
          </p:nvPr>
        </p:nvGraphicFramePr>
        <p:xfrm>
          <a:off x="385813" y="844867"/>
          <a:ext cx="4477768" cy="335517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정보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제목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내용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유형 등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접수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처리중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완료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보류 등 상태 선택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32554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담당자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담당자 지정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625944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검색 조건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검색을 위한 다양한 조건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58559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등록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 민원 등록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수정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기존 민원 정보 수정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삭제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삭제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권한 필요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상태 변경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상태 업데이트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자동 분류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자동 분류 및 배정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키보드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단축키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빠른 작업을 위한 키보드 단축키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목록 테이블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목록을 테이블 형태로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상태별 색상 구분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상태에 따른 색상 구분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처리 이력 타임라인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처리 과정을 타임라인으로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검색 결과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검색 조건에 따른 민원 목록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0420DC25-05A9-40D5-A9C6-09095562A9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161634"/>
              </p:ext>
            </p:extLst>
          </p:nvPr>
        </p:nvGraphicFramePr>
        <p:xfrm>
          <a:off x="5042420" y="844867"/>
          <a:ext cx="4461607" cy="2524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민원 관리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민원 목록을 테이블 형태로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831912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검색 조건을 설정하여 원하는 민원을 찾을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새 민원 등록 버튼을 클릭하여 민원을 등록할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등록 시 시스템은 자동 분류 기능을 통해 민원 유형을 분류한다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분류된 민원은 적절한 담당자에게 자동 배정된다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담당자는 민원 상태를 변경하고 처리 과정을 기록한다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처리 이력은 타임라인 형태로 표시되어 진행 상황을 추적할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키보드 단축키를 사용하여 빠른 작업을 수행할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상태는 색상으로 구분되어 한눈에 파악할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837DE8AA-14A7-CB23-4D44-CECB6CF8C2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9541257"/>
              </p:ext>
            </p:extLst>
          </p:nvPr>
        </p:nvGraphicFramePr>
        <p:xfrm>
          <a:off x="385813" y="4242906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데이터 조회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수정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435634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관리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65156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민원 관리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민원 관리 기능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개인정보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관리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민원 관리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8DA9CA0F-5033-F955-85E0-2828E2B3CB3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1662899"/>
              </p:ext>
            </p:extLst>
          </p:nvPr>
        </p:nvGraphicFramePr>
        <p:xfrm>
          <a:off x="385813" y="155432"/>
          <a:ext cx="9118215" cy="53720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IF-CCS-CMP-002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,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004,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009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CCS-SC-008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CCS-CMS-002~005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CCS-UCF-001~002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744613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E51A7F-ACFD-1423-28BB-71414727EE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2605D8AC-2884-9ACB-A6AB-E041428FF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262" y="1495696"/>
            <a:ext cx="7001879" cy="4239821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36CD38F6-DF50-32D7-D2DD-C7D06D242703}"/>
              </a:ext>
            </a:extLst>
          </p:cNvPr>
          <p:cNvGrpSpPr/>
          <p:nvPr/>
        </p:nvGrpSpPr>
        <p:grpSpPr>
          <a:xfrm>
            <a:off x="470262" y="2237925"/>
            <a:ext cx="4330513" cy="2295025"/>
            <a:chOff x="-308242" y="4955672"/>
            <a:chExt cx="5030854" cy="2666182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A81C9C55-902A-71D0-DA97-DC8C8A1B5E2F}"/>
                </a:ext>
              </a:extLst>
            </p:cNvPr>
            <p:cNvSpPr/>
            <p:nvPr/>
          </p:nvSpPr>
          <p:spPr>
            <a:xfrm>
              <a:off x="4389466" y="6252911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339CDB98-2DAE-511D-B281-71EA2C399C3E}"/>
                </a:ext>
              </a:extLst>
            </p:cNvPr>
            <p:cNvSpPr/>
            <p:nvPr/>
          </p:nvSpPr>
          <p:spPr>
            <a:xfrm>
              <a:off x="4520187" y="4955672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46804084-FC33-2E64-BE21-84AEEDDBB4C7}"/>
                </a:ext>
              </a:extLst>
            </p:cNvPr>
            <p:cNvSpPr/>
            <p:nvPr/>
          </p:nvSpPr>
          <p:spPr>
            <a:xfrm>
              <a:off x="-297634" y="4955672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8EB4EB62-6954-D904-2B1B-70A994FD94ED}"/>
                </a:ext>
              </a:extLst>
            </p:cNvPr>
            <p:cNvSpPr/>
            <p:nvPr/>
          </p:nvSpPr>
          <p:spPr>
            <a:xfrm>
              <a:off x="-308242" y="7419429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3D8FA13E-51CB-7F7A-C90C-884B3216E7EA}"/>
                </a:ext>
              </a:extLst>
            </p:cNvPr>
            <p:cNvSpPr/>
            <p:nvPr/>
          </p:nvSpPr>
          <p:spPr>
            <a:xfrm>
              <a:off x="4490679" y="7185840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A64DC414-642B-B608-988B-36BC37830DF7}"/>
                </a:ext>
              </a:extLst>
            </p:cNvPr>
            <p:cNvSpPr/>
            <p:nvPr/>
          </p:nvSpPr>
          <p:spPr>
            <a:xfrm>
              <a:off x="3887323" y="4960682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3E618F97-CB4C-71B4-2BF7-468FDD2987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782846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상세 정보 조회 및 처리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상세정보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수정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콜센터 민원 처리현황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엔지니어 민원 대응현황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처리현황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처리조치 추가 입력 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1" name="Group 22">
            <a:extLst>
              <a:ext uri="{FF2B5EF4-FFF2-40B4-BE49-F238E27FC236}">
                <a16:creationId xmlns:a16="http://schemas.microsoft.com/office/drawing/2014/main" id="{09EEDA64-BCD6-D088-C77F-64B04E236D2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0578743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만원 상세조회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상세조회 화면</a:t>
                      </a:r>
                      <a:endParaRPr kumimoji="1" lang="ko-KR" altLang="en-US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IF-CCS-CMP-003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~004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CCS-SC-009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CCS-CMS-002~003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25624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3598DD-8E7E-63DE-433D-E08E2B162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10A7F6C-F613-ADA2-ECD6-B223F9ECD7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8080614"/>
              </p:ext>
            </p:extLst>
          </p:nvPr>
        </p:nvGraphicFramePr>
        <p:xfrm>
          <a:off x="385813" y="844867"/>
          <a:ext cx="4477768" cy="3144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목록에서 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특정 민원 상세 정보 조회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상태 변경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접수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처리중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완료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보류 등 상태 선택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482444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처리 내용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처리 내용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4734387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담당자 변경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담당자 변경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처리 완료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처리 완료 처리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다음 민원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이전 또는 다음 민원으로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정보 인쇄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이메일 발송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관련 이메일 발송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정보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민원의 모든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상태별 색상 구분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상태에 따른 색상 구분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처리 이력 타임라인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처리 과정을 타임라인으로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담당자 변경 이력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담당자 변경 이력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첨부파일 목록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관련 첨부파일 목록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7952BCED-04EB-839A-0870-D028E2FFB7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2631460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민원 목록에서 특정 민원을 선택한다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선택된 민원의 상세 정보를 조회하여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정보에는 제목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내용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유형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등록일 등이 포함된다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민원 상태를 변경할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담당자는 처리 내용을 입력하고 담당자를 변경할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모든 변경 사항은 처리 이력에 타임라인 형태로 기록된다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이전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다음 민원 버튼으로 다른 민원을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처리 완료 시 완료 버튼을 클릭하여 상태를 업데이트한다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인쇄 또는 이메일 발송 기능을 사용할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064B3FE9-D215-FE3F-BE52-9EBE1524A5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4594136"/>
              </p:ext>
            </p:extLst>
          </p:nvPr>
        </p:nvGraphicFramePr>
        <p:xfrm>
          <a:off x="385813" y="4071149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581510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조회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579477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민원 상세 조회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민원 상세 조회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개인정보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조회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민원 상세 조회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845B7AB2-4858-FB46-1CA9-E303E69CC0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16721435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만원 상세조회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상세조회 화면</a:t>
                      </a:r>
                      <a:endParaRPr kumimoji="1" lang="ko-KR" altLang="en-US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IF-CCS-CMP-003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~004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CCS-SC-009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CCS-CMS-002~003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58245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91E7E8-2436-18E0-B180-6114FCAF6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CFC63A7E-F676-3674-CCED-7328340ED2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67" y="1045609"/>
            <a:ext cx="7146591" cy="5041704"/>
          </a:xfrm>
          <a:prstGeom prst="rect">
            <a:avLst/>
          </a:prstGeom>
        </p:spPr>
      </p:pic>
      <p:grpSp>
        <p:nvGrpSpPr>
          <p:cNvPr id="22" name="그룹 21">
            <a:extLst>
              <a:ext uri="{FF2B5EF4-FFF2-40B4-BE49-F238E27FC236}">
                <a16:creationId xmlns:a16="http://schemas.microsoft.com/office/drawing/2014/main" id="{5844F4C0-4052-E28E-51FA-2FDEBDD654D7}"/>
              </a:ext>
            </a:extLst>
          </p:cNvPr>
          <p:cNvGrpSpPr/>
          <p:nvPr/>
        </p:nvGrpSpPr>
        <p:grpSpPr>
          <a:xfrm>
            <a:off x="518601" y="1963728"/>
            <a:ext cx="3589222" cy="3848663"/>
            <a:chOff x="518601" y="1963728"/>
            <a:chExt cx="3589222" cy="3848663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783F7A12-C7E7-9B3B-B290-F9E604CFB53F}"/>
                </a:ext>
              </a:extLst>
            </p:cNvPr>
            <p:cNvSpPr/>
            <p:nvPr/>
          </p:nvSpPr>
          <p:spPr>
            <a:xfrm>
              <a:off x="524282" y="421925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D37366CE-6164-8884-3A9C-948E9E24473A}"/>
                </a:ext>
              </a:extLst>
            </p:cNvPr>
            <p:cNvSpPr/>
            <p:nvPr/>
          </p:nvSpPr>
          <p:spPr>
            <a:xfrm>
              <a:off x="520553" y="3692035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069D3C4-0198-CF13-9778-0A4A021A983F}"/>
                </a:ext>
              </a:extLst>
            </p:cNvPr>
            <p:cNvSpPr/>
            <p:nvPr/>
          </p:nvSpPr>
          <p:spPr>
            <a:xfrm>
              <a:off x="518601" y="1963728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B18C37B0-FF75-67E7-7119-E6BD6C9A600E}"/>
                </a:ext>
              </a:extLst>
            </p:cNvPr>
            <p:cNvSpPr/>
            <p:nvPr/>
          </p:nvSpPr>
          <p:spPr>
            <a:xfrm>
              <a:off x="3856011" y="3692035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AF18B517-9AF1-EE4F-BD9B-0356F96FB085}"/>
                </a:ext>
              </a:extLst>
            </p:cNvPr>
            <p:cNvSpPr/>
            <p:nvPr/>
          </p:nvSpPr>
          <p:spPr>
            <a:xfrm>
              <a:off x="3856011" y="421925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7ADB25D7-5218-4956-F063-14C3F2653575}"/>
                </a:ext>
              </a:extLst>
            </p:cNvPr>
            <p:cNvSpPr/>
            <p:nvPr/>
          </p:nvSpPr>
          <p:spPr>
            <a:xfrm>
              <a:off x="518601" y="2323886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D969E24B-27B7-6749-7445-656DC8C5EF95}"/>
                </a:ext>
              </a:extLst>
            </p:cNvPr>
            <p:cNvSpPr/>
            <p:nvPr/>
          </p:nvSpPr>
          <p:spPr>
            <a:xfrm>
              <a:off x="524282" y="4741488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7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3132A1D-9831-04CA-8DF9-C67513A1987A}"/>
                </a:ext>
              </a:extLst>
            </p:cNvPr>
            <p:cNvSpPr/>
            <p:nvPr/>
          </p:nvSpPr>
          <p:spPr>
            <a:xfrm>
              <a:off x="3846454" y="4741488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8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227F6511-E62E-D798-AA9E-174AB457D7CE}"/>
                </a:ext>
              </a:extLst>
            </p:cNvPr>
            <p:cNvSpPr/>
            <p:nvPr/>
          </p:nvSpPr>
          <p:spPr>
            <a:xfrm>
              <a:off x="524282" y="524856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9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5F23CC4-DF7F-5021-F2AE-083CCEBF9487}"/>
                </a:ext>
              </a:extLst>
            </p:cNvPr>
            <p:cNvSpPr/>
            <p:nvPr/>
          </p:nvSpPr>
          <p:spPr>
            <a:xfrm>
              <a:off x="3057688" y="5638145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9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10</a:t>
              </a:r>
              <a:endParaRPr kumimoji="1" lang="ko-Kore-KR" altLang="en-US" sz="900" dirty="0">
                <a:latin typeface="NanumSquareOTF" panose="020B0600000101010101" pitchFamily="34" charset="-127"/>
              </a:endParaRP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CEADCE6F-25A1-F80A-45B9-0051760071C6}"/>
                </a:ext>
              </a:extLst>
            </p:cNvPr>
            <p:cNvSpPr/>
            <p:nvPr/>
          </p:nvSpPr>
          <p:spPr>
            <a:xfrm>
              <a:off x="3933577" y="5638145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9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11</a:t>
              </a:r>
              <a:endParaRPr kumimoji="1" lang="ko-Kore-KR" altLang="en-US" sz="9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4" name="표 3">
            <a:extLst>
              <a:ext uri="{FF2B5EF4-FFF2-40B4-BE49-F238E27FC236}">
                <a16:creationId xmlns:a16="http://schemas.microsoft.com/office/drawing/2014/main" id="{78896F28-CABC-3C67-5A2D-92EF2283FF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6572187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신규 민원 등록 및 접수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내용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문의 상세내용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유형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상세 민원 유형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서비스 유형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전화번호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차량번호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컨테이너번호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등록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민원 등록 취소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3" name="Group 22">
            <a:extLst>
              <a:ext uri="{FF2B5EF4-FFF2-40B4-BE49-F238E27FC236}">
                <a16:creationId xmlns:a16="http://schemas.microsoft.com/office/drawing/2014/main" id="{9839FF30-0FD5-B7A6-7A36-D24484F893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366358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등록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등록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IF-CCS-CMP-001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CCS-SC-010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249866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7177F-8620-37E8-6D29-E3FD04154E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62A14F34-FA3B-90DD-8841-41B3BE27C0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5207202"/>
              </p:ext>
            </p:extLst>
          </p:nvPr>
        </p:nvGraphicFramePr>
        <p:xfrm>
          <a:off x="385813" y="844867"/>
          <a:ext cx="4477768" cy="3144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제목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제목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내용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내용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457308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유형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유형 선택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서비스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기타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416927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우선순위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우선순위 선택 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긴급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높음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보통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낮음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신고자 정보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신고자 이름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연락처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관련 터미널 선택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업로드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첨부파일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관련 첨부파일 업로드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등록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등록 처리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취소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등록 취소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임시저장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정보 임시 저장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유효성 검사 결과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 데이터 유효성 검사 결과 메시지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등록 성공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실패 메시지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등록 결과 알림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번호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등록된 민원의 고유 번호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439EA93-10E4-172E-C77B-F02AD13844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0889041"/>
              </p:ext>
            </p:extLst>
          </p:nvPr>
        </p:nvGraphicFramePr>
        <p:xfrm>
          <a:off x="5042420" y="844867"/>
          <a:ext cx="4461607" cy="2524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민원 등록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필수 입력 항목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제목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내용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유형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신고자 정보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)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을 입력한다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0922548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실시간으로 입력 데이터의 유효성을 검사한다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선택 입력 항목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(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우선순위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첨부파일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)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을 입력한다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임시저장 버튼을 클릭하여 작업을 중간에 저장할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등록 버튼을 클릭한다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모든 입력 데이터의 유효성을 최종 검사한다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유효성 검사 통과 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새로운 민원을 생성하고 고유 번호를 부여한다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등록 완료 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사용자에게 등록 성공 메시지와 민원 번호를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민원을 자동 분류하여 적절한 담당자에게 배정한다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6EE7A49E-E646-DAE4-8555-C0263AE988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6448449"/>
              </p:ext>
            </p:extLst>
          </p:nvPr>
        </p:nvGraphicFramePr>
        <p:xfrm>
          <a:off x="385813" y="4032403"/>
          <a:ext cx="9118215" cy="251316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215654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조회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2735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SR1-10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업로드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·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다운로드 파일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첨부파일의 안전한 업로드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파일 타입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크기 제한 및 바이러스 검사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2512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민원 등록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민원 등록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개인정보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상세 조회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민원 상세 조회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D2798BE3-1B8E-C6AE-E679-B5917977A59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17720256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등록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등록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IF-CCS-CMP-001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CCS-SC-010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723532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DF2B5D-9D40-347D-2961-7884C636B6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42573A07-33E4-B453-5FA8-6C3F26F591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3512" y="1957556"/>
            <a:ext cx="4152900" cy="1892300"/>
          </a:xfrm>
          <a:prstGeom prst="rect">
            <a:avLst/>
          </a:prstGeom>
        </p:spPr>
      </p:pic>
      <p:sp>
        <p:nvSpPr>
          <p:cNvPr id="4" name="타원 3">
            <a:extLst>
              <a:ext uri="{FF2B5EF4-FFF2-40B4-BE49-F238E27FC236}">
                <a16:creationId xmlns:a16="http://schemas.microsoft.com/office/drawing/2014/main" id="{13B71FB8-A97D-3D62-5D9B-65DA5D9B83FE}"/>
              </a:ext>
            </a:extLst>
          </p:cNvPr>
          <p:cNvSpPr/>
          <p:nvPr/>
        </p:nvSpPr>
        <p:spPr>
          <a:xfrm>
            <a:off x="4098379" y="1957556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400" dirty="0">
                <a:latin typeface="NanumSquareOTF" panose="020B0600000101010101" pitchFamily="34" charset="-127"/>
              </a:rPr>
              <a:t>1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8FFCA98F-C67E-DD9E-2E05-6D958A9036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0330140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관련 도움말 및 가이드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도움말 버튼 클릭 시  가이드 출력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7" name="Group 22">
            <a:extLst>
              <a:ext uri="{FF2B5EF4-FFF2-40B4-BE49-F238E27FC236}">
                <a16:creationId xmlns:a16="http://schemas.microsoft.com/office/drawing/2014/main" id="{E6E9F299-04E7-DB5B-F041-E2147CEBE37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4478787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만원 상세조회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도움말 화면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CCS-SC-011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UCF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-003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54137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579426B-187E-98FE-CDF0-D283C3B50D37}"/>
              </a:ext>
            </a:extLst>
          </p:cNvPr>
          <p:cNvSpPr txBox="1"/>
          <p:nvPr/>
        </p:nvSpPr>
        <p:spPr>
          <a:xfrm>
            <a:off x="1529774" y="2015211"/>
            <a:ext cx="1515180" cy="6167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latinLnBrk="1">
              <a:lnSpc>
                <a:spcPct val="160000"/>
              </a:lnSpc>
              <a:spcBef>
                <a:spcPts val="300"/>
              </a:spcBef>
              <a:spcAft>
                <a:spcPts val="0"/>
              </a:spcAft>
              <a:defRPr/>
            </a:pPr>
            <a:r>
              <a:rPr kumimoji="1" lang="ko-KR" altLang="en-US" sz="2400" spc="-110" dirty="0">
                <a:solidFill>
                  <a:srgbClr val="0D0D0D"/>
                </a:solidFill>
                <a:latin typeface="NanumSquareOTF" panose="020B0600000101010101" pitchFamily="34" charset="-127"/>
                <a:ea typeface="NanumSquareOTF" panose="020B0600000101010101" pitchFamily="34" charset="-127"/>
                <a:cs typeface="+mn-cs"/>
              </a:rPr>
              <a:t>목차</a:t>
            </a:r>
            <a:endParaRPr lang="ko-KR" altLang="en-US" sz="2400" spc="-60" dirty="0">
              <a:solidFill>
                <a:srgbClr val="0D0D0D"/>
              </a:solidFill>
              <a:latin typeface="NanumSquareOTF" panose="020B0600000101010101" pitchFamily="34" charset="-127"/>
              <a:ea typeface="NanumSquareOTF" panose="020B0600000101010101" pitchFamily="34" charset="-127"/>
              <a:cs typeface="+mn-cs"/>
            </a:endParaRPr>
          </a:p>
        </p:txBody>
      </p:sp>
      <p:sp>
        <p:nvSpPr>
          <p:cNvPr id="5" name="TextBox 3">
            <a:extLst>
              <a:ext uri="{FF2B5EF4-FFF2-40B4-BE49-F238E27FC236}">
                <a16:creationId xmlns:a16="http://schemas.microsoft.com/office/drawing/2014/main" id="{3672CB3E-6640-A6F6-621E-FE6B41AC2A45}"/>
              </a:ext>
            </a:extLst>
          </p:cNvPr>
          <p:cNvSpPr txBox="1"/>
          <p:nvPr/>
        </p:nvSpPr>
        <p:spPr>
          <a:xfrm>
            <a:off x="3872865" y="2152380"/>
            <a:ext cx="3070546" cy="6885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latinLnBrk="1">
              <a:lnSpc>
                <a:spcPct val="160000"/>
              </a:lnSpc>
              <a:spcBef>
                <a:spcPts val="300"/>
              </a:spcBef>
              <a:buFontTx/>
              <a:buAutoNum type="arabicPeriod"/>
              <a:defRPr/>
            </a:pPr>
            <a:r>
              <a:rPr kumimoji="1" lang="ko-KR" altLang="en-US" sz="1200" spc="-110" dirty="0" err="1">
                <a:solidFill>
                  <a:srgbClr val="0D0D0D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체인포털</a:t>
            </a:r>
            <a:r>
              <a:rPr kumimoji="1" lang="ko-KR" altLang="en-US" sz="1200" spc="-110" dirty="0">
                <a:solidFill>
                  <a:srgbClr val="0D0D0D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관제시스템 화면 구성 요약</a:t>
            </a:r>
            <a:endParaRPr kumimoji="1" lang="en-US" altLang="ko-KR" sz="1200" spc="-110" dirty="0">
              <a:solidFill>
                <a:srgbClr val="0D0D0D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  <a:p>
            <a:pPr marL="228600" indent="-228600" latinLnBrk="1">
              <a:lnSpc>
                <a:spcPct val="160000"/>
              </a:lnSpc>
              <a:spcBef>
                <a:spcPts val="300"/>
              </a:spcBef>
              <a:buFontTx/>
              <a:buAutoNum type="arabicPeriod"/>
              <a:defRPr/>
            </a:pPr>
            <a:r>
              <a:rPr kumimoji="1" lang="ko-KR" altLang="en-US" sz="1200" spc="-110" dirty="0" err="1">
                <a:solidFill>
                  <a:srgbClr val="0D0D0D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체인포털</a:t>
            </a:r>
            <a:r>
              <a:rPr kumimoji="1" lang="ko-KR" altLang="en-US" sz="1200" spc="-110" dirty="0">
                <a:solidFill>
                  <a:srgbClr val="0D0D0D"/>
                </a:solidFill>
                <a:latin typeface="NanumSquareOTF" panose="020B0600000101010101" pitchFamily="34" charset="-127"/>
                <a:ea typeface="NanumSquareOTF" panose="020B0600000101010101" pitchFamily="34" charset="-127"/>
              </a:rPr>
              <a:t> 관제시스템 화면 구성 상세</a:t>
            </a:r>
            <a:endParaRPr kumimoji="1" lang="en-US" altLang="ko-KR" sz="1200" spc="-110" dirty="0">
              <a:solidFill>
                <a:srgbClr val="0D0D0D"/>
              </a:solidFill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pic>
        <p:nvPicPr>
          <p:cNvPr id="6" name="그래픽 5">
            <a:extLst>
              <a:ext uri="{FF2B5EF4-FFF2-40B4-BE49-F238E27FC236}">
                <a16:creationId xmlns:a16="http://schemas.microsoft.com/office/drawing/2014/main" id="{B60F416D-F881-74D4-6C8D-F388DAB331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39043" y="2285332"/>
            <a:ext cx="271251" cy="268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135426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F6BCA-6DA9-ABC4-FDDF-E85D9C130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DED0271-B87A-7F5C-624E-6B6904B52B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193070"/>
              </p:ext>
            </p:extLst>
          </p:nvPr>
        </p:nvGraphicFramePr>
        <p:xfrm>
          <a:off x="385813" y="844867"/>
          <a:ext cx="4477768" cy="272366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카테고리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민원 관리 기능별 도움말 카테고리 선택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20045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검색어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내용 검색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튜토리얼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단계별 튜토리얼 실행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FAQ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자주 묻는 질문 목록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연락처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지원팀 연락처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피드백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개선을 위한 피드백 제출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내용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선택한 카테고리의 도움말 내용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검색 결과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검색어에 해당하는 도움말 목록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튜토리얼 단계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현재 튜토리얼 진행 단계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FAQ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목록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자주 묻는 질문과 답변 목록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연락처 정보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지원팀 연락처 및 이메일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7CF70B75-679B-9FC2-1EB7-1F5C095C15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8314917"/>
              </p:ext>
            </p:extLst>
          </p:nvPr>
        </p:nvGraphicFramePr>
        <p:xfrm>
          <a:off x="5042420" y="844867"/>
          <a:ext cx="4461607" cy="210319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민원 도움말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민원 관리 기능별 도움말 카테고리를 선택한다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선택한 카테고리에 해당하는 도움말 내용이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검색 기능을 사용하여 특정 내용을 찾을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튜토리얼을 실행하여 단계별 가이드를 따라할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FAQ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를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통해 자주 묻는 질문과 답변을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추가 도움이 필요한 경우 지원팀 연락처를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피드백을 제출하여 도움말 개선에 참여할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102ED83-47FD-1C6B-C264-AD66ED236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672799"/>
              </p:ext>
            </p:extLst>
          </p:nvPr>
        </p:nvGraphicFramePr>
        <p:xfrm>
          <a:off x="385813" y="3898677"/>
          <a:ext cx="9118215" cy="209215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383532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도움말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도움말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도움말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도움말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1B4CC23D-2271-95E6-398A-A7034AFEC3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784130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만원 상세조회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도움말 화면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CCS-SC-011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UCF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-003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413018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D661DF-35CB-3CCB-AC6E-9D5D148BBB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FED62F0E-FD2E-3942-D3B4-2A65074C18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104" y="1143000"/>
            <a:ext cx="6879016" cy="4898571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67D049A7-40DB-C6C8-DD33-99CD1E18039B}"/>
              </a:ext>
            </a:extLst>
          </p:cNvPr>
          <p:cNvGrpSpPr/>
          <p:nvPr/>
        </p:nvGrpSpPr>
        <p:grpSpPr>
          <a:xfrm>
            <a:off x="565000" y="1508025"/>
            <a:ext cx="6173047" cy="3667704"/>
            <a:chOff x="438000" y="1508025"/>
            <a:chExt cx="6173047" cy="3667704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AA6677D9-9529-A638-F119-CED1EF7518FB}"/>
                </a:ext>
              </a:extLst>
            </p:cNvPr>
            <p:cNvSpPr/>
            <p:nvPr/>
          </p:nvSpPr>
          <p:spPr>
            <a:xfrm>
              <a:off x="2645182" y="5001483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4F713F60-2E62-5928-9C3C-15DAF8FA7DDC}"/>
                </a:ext>
              </a:extLst>
            </p:cNvPr>
            <p:cNvSpPr/>
            <p:nvPr/>
          </p:nvSpPr>
          <p:spPr>
            <a:xfrm>
              <a:off x="438000" y="477744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D13046DF-E217-3B7C-0858-A4FA57F4FEA5}"/>
                </a:ext>
              </a:extLst>
            </p:cNvPr>
            <p:cNvSpPr/>
            <p:nvPr/>
          </p:nvSpPr>
          <p:spPr>
            <a:xfrm>
              <a:off x="518601" y="168227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1452B861-5839-396D-3088-0C8EBD28A32D}"/>
                </a:ext>
              </a:extLst>
            </p:cNvPr>
            <p:cNvSpPr/>
            <p:nvPr/>
          </p:nvSpPr>
          <p:spPr>
            <a:xfrm>
              <a:off x="438000" y="5001483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FBDBE0AB-3495-3C2C-3AB7-06432C45B2A5}"/>
                </a:ext>
              </a:extLst>
            </p:cNvPr>
            <p:cNvSpPr/>
            <p:nvPr/>
          </p:nvSpPr>
          <p:spPr>
            <a:xfrm>
              <a:off x="4826000" y="5001483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BAB24917-F835-2932-5275-BA7C2BC30085}"/>
                </a:ext>
              </a:extLst>
            </p:cNvPr>
            <p:cNvSpPr/>
            <p:nvPr/>
          </p:nvSpPr>
          <p:spPr>
            <a:xfrm>
              <a:off x="6436801" y="1508025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C186C256-FDF2-4233-2F34-DC31D34E7E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132373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리소스 모니터링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서비스 노드별 리소스 현황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새로고침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서비스 노드별 리소스 상세 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서비스 노드별 헬스체크 조회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서비스 노드별 메모리 사용량 조회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서비스 노드별 쓰레드 상태 조회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2" name="Group 22">
            <a:extLst>
              <a:ext uri="{FF2B5EF4-FFF2-40B4-BE49-F238E27FC236}">
                <a16:creationId xmlns:a16="http://schemas.microsoft.com/office/drawing/2014/main" id="{3688C0F9-AB2F-9A61-5FFA-29761EA740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5674574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리소스 모니터링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현황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리소스 모니터링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IF-CCS-TER-002~004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CCS-SC-012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CCS-SNM-001~004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69064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359E2-1444-BD33-24C8-122B8F4C722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4B09F886-9BFB-0EEB-0B81-0150C6B954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34890"/>
              </p:ext>
            </p:extLst>
          </p:nvPr>
        </p:nvGraphicFramePr>
        <p:xfrm>
          <a:off x="385813" y="844867"/>
          <a:ext cx="4477768" cy="3144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필터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특정 터미널 선택하여 모니터링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시간 범위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모니터링 시간 범위 설정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750010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데이터 갱신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7001699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상세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리소스 상세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리소스 사용량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컨테이너 상세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컨테이너별 리소스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API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상태 상세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API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응답 상태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서버 상태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터미널별 서버 상태 테이블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CPU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사용량 그래프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터미널별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CPU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사용량 차트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메모리 사용량 그래프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터미널별 메모리 사용량 차트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컨테이너 리소스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컨테이너별 리소스 사용량 차트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API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응답 상태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API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응답 시간 및 성공률 모니터링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이상상태 알림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리소스 임계치 초과 시 알림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23B7ACE0-2332-DEFB-992B-A8493A2524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5680915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터미널 에이전트 현황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모든 터미널의 서버 상태를 실시간으로 모니터링한다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특정 터미널을 선택하여 집중 모니터링할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터미널별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CPU,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메모리 사용량이 그래프로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컨테이너별 리소스 사용량도 실시간으로 모니터링된다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API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응답 시간과 성공률이 모니터링 위젯에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리소스 사용량이 임계치를 초과하면 이상상태 알림이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각 항목을 클릭하여 상세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버튼을 클릭하여 최신 데이터를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78A229CF-07C0-E5C2-A6EF-03D116B198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4601501"/>
              </p:ext>
            </p:extLst>
          </p:nvPr>
        </p:nvGraphicFramePr>
        <p:xfrm>
          <a:off x="385813" y="4084657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모니터링 데이터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모니터링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79576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모니터링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109382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모니터링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모니터링 데이터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모니터링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모니터링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WebSocket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모니터링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모니터링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C8E0E3BF-B3DC-6582-2601-FB9660E4E7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7277669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리소스 모니터링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현황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리소스 모니터링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IF-CCS-TER-002~004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CCS-SC-012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CCS-SNM-001~004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836327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A76E96-5C9A-449F-9ADE-A9CD5B2D9B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>
            <a:extLst>
              <a:ext uri="{FF2B5EF4-FFF2-40B4-BE49-F238E27FC236}">
                <a16:creationId xmlns:a16="http://schemas.microsoft.com/office/drawing/2014/main" id="{B69541E0-CFE1-763D-47DB-FA5687856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967" y="1260447"/>
            <a:ext cx="7112726" cy="458207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CB9AE480-09EC-D8A1-2A04-E64FC6690312}"/>
              </a:ext>
            </a:extLst>
          </p:cNvPr>
          <p:cNvGrpSpPr/>
          <p:nvPr/>
        </p:nvGrpSpPr>
        <p:grpSpPr>
          <a:xfrm>
            <a:off x="360506" y="1837467"/>
            <a:ext cx="6856030" cy="1728994"/>
            <a:chOff x="233506" y="1837467"/>
            <a:chExt cx="6856030" cy="1728994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733F218A-4EBF-3748-2D8D-798E592B332F}"/>
                </a:ext>
              </a:extLst>
            </p:cNvPr>
            <p:cNvSpPr/>
            <p:nvPr/>
          </p:nvSpPr>
          <p:spPr>
            <a:xfrm>
              <a:off x="233506" y="3005918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E4B7357D-2F7F-A79D-E298-0A486D06ADB4}"/>
                </a:ext>
              </a:extLst>
            </p:cNvPr>
            <p:cNvSpPr/>
            <p:nvPr/>
          </p:nvSpPr>
          <p:spPr>
            <a:xfrm>
              <a:off x="258813" y="2219886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94205CE3-340E-F286-2BAB-58B4C51640B3}"/>
                </a:ext>
              </a:extLst>
            </p:cNvPr>
            <p:cNvSpPr/>
            <p:nvPr/>
          </p:nvSpPr>
          <p:spPr>
            <a:xfrm>
              <a:off x="268617" y="183746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90D648D6-F93D-9342-EA1F-1BA153D97E40}"/>
                </a:ext>
              </a:extLst>
            </p:cNvPr>
            <p:cNvSpPr/>
            <p:nvPr/>
          </p:nvSpPr>
          <p:spPr>
            <a:xfrm>
              <a:off x="3232000" y="2423383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D1C1F626-8869-4BFB-D6F2-66BC4FA2337C}"/>
                </a:ext>
              </a:extLst>
            </p:cNvPr>
            <p:cNvSpPr/>
            <p:nvPr/>
          </p:nvSpPr>
          <p:spPr>
            <a:xfrm>
              <a:off x="355740" y="3255769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BDAD2596-703C-8D26-D6B8-9460FEC993BA}"/>
                </a:ext>
              </a:extLst>
            </p:cNvPr>
            <p:cNvSpPr/>
            <p:nvPr/>
          </p:nvSpPr>
          <p:spPr>
            <a:xfrm>
              <a:off x="3715632" y="183746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FA451179-7BDD-6324-1271-2CA4792E4DEC}"/>
                </a:ext>
              </a:extLst>
            </p:cNvPr>
            <p:cNvSpPr/>
            <p:nvPr/>
          </p:nvSpPr>
          <p:spPr>
            <a:xfrm>
              <a:off x="6331090" y="3392215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7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8E0972AB-A2F4-E0FC-AFA0-2E0F20580196}"/>
                </a:ext>
              </a:extLst>
            </p:cNvPr>
            <p:cNvSpPr/>
            <p:nvPr/>
          </p:nvSpPr>
          <p:spPr>
            <a:xfrm>
              <a:off x="6616840" y="3392215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8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E3B3ABE1-ECE8-2636-8164-4603C887645B}"/>
                </a:ext>
              </a:extLst>
            </p:cNvPr>
            <p:cNvSpPr/>
            <p:nvPr/>
          </p:nvSpPr>
          <p:spPr>
            <a:xfrm>
              <a:off x="6915290" y="3392215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9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29A2FAE-1319-B027-5C30-34C4C1D5F8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04995077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로그 조회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조회기간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에이전트 로그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DB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검색 키워드 입력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선택사항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검색 및 검색조건 초기화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페이지 사이즈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에이전트 로그 조회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로그 상세내역 전체보기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로그 상세내역 펼치기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로그 상세내역 복사하기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4" name="Group 22">
            <a:extLst>
              <a:ext uri="{FF2B5EF4-FFF2-40B4-BE49-F238E27FC236}">
                <a16:creationId xmlns:a16="http://schemas.microsoft.com/office/drawing/2014/main" id="{4380171B-3E77-A927-FFFA-8E4A0DAE73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9542522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리소스 모니터링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로그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로그 조회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IF-CCS-TER-008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5695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69C180-384F-E678-929E-07A17E55BD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98333E9-0078-03F1-3688-9A7CA2326F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9428342"/>
              </p:ext>
            </p:extLst>
          </p:nvPr>
        </p:nvGraphicFramePr>
        <p:xfrm>
          <a:off x="385813" y="844867"/>
          <a:ext cx="4477768" cy="3144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특정 터미널 로그 조회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레벨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ERROR, WARN, INFO, DEBUG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레벨 선택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9213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시간 범위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조회 시간 범위 설정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00628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검색어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내용 검색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모니터링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로그 스트리밍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다운로드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파일 다운로드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분석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패턴 분석 및 통계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필터 적용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설정된 조건으로 로그 필터링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목록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터미널 로그 목록 테이블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상세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선택한 로그의 상세 정보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로그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실시간으로 업데이트되는 로그 스트림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통계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레벨별 통계 및 분석 결과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에러 패턴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에러 로그 패턴 분석 결과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A47B00DE-8C2E-C6BE-7864-9C52B728FA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3285611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터미널 에이전트 로그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조회할 터미널을 선택한다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로그 레벨과 시간 범위를 설정한다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설정된 조건에 따라 로그를 조회하여 테이블에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검색어를 입력하여 특정 로그를 찾을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실시간 모니터링을 활성화하여 로그를 실시간으로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로그 분석 기능을 사용하여 패턴을 분석할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분석 결과는 통계와 에러 패턴으로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필요한 로그를 다운로드할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68361F7-FECF-D441-ADBF-567B2CE4280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7746022"/>
              </p:ext>
            </p:extLst>
          </p:nvPr>
        </p:nvGraphicFramePr>
        <p:xfrm>
          <a:off x="385813" y="4084657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데이터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910366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조회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66107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로그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로그 접근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로그 조회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로그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35AD0854-E438-27EB-3D0E-26BD4E477C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537648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리소스 모니터링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로그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로그 조회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IF-CCS-TER-008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9087551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45ED65-F74C-2D5E-015C-76715F9B04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19CA00D0-C683-A73E-7CD7-2E627D47B6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889" y="1420727"/>
            <a:ext cx="7086141" cy="4393159"/>
          </a:xfrm>
          <a:prstGeom prst="rect">
            <a:avLst/>
          </a:prstGeom>
        </p:spPr>
      </p:pic>
      <p:grpSp>
        <p:nvGrpSpPr>
          <p:cNvPr id="18" name="그룹 17">
            <a:extLst>
              <a:ext uri="{FF2B5EF4-FFF2-40B4-BE49-F238E27FC236}">
                <a16:creationId xmlns:a16="http://schemas.microsoft.com/office/drawing/2014/main" id="{5CE57D7B-3D18-9BFE-089C-7877F17350A8}"/>
              </a:ext>
            </a:extLst>
          </p:cNvPr>
          <p:cNvGrpSpPr/>
          <p:nvPr/>
        </p:nvGrpSpPr>
        <p:grpSpPr>
          <a:xfrm>
            <a:off x="292480" y="1826870"/>
            <a:ext cx="6737110" cy="3863287"/>
            <a:chOff x="292480" y="1826870"/>
            <a:chExt cx="6737110" cy="386328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C24AF53E-4E3B-8111-FD13-014A8C84CFF9}"/>
                </a:ext>
              </a:extLst>
            </p:cNvPr>
            <p:cNvGrpSpPr/>
            <p:nvPr/>
          </p:nvGrpSpPr>
          <p:grpSpPr>
            <a:xfrm>
              <a:off x="292480" y="1826870"/>
              <a:ext cx="6737110" cy="1568326"/>
              <a:chOff x="165480" y="1826870"/>
              <a:chExt cx="6737110" cy="1568326"/>
            </a:xfrm>
          </p:grpSpPr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ED7D2D7E-E727-3201-52D9-EAC532AEC3DA}"/>
                  </a:ext>
                </a:extLst>
              </p:cNvPr>
              <p:cNvSpPr/>
              <p:nvPr/>
            </p:nvSpPr>
            <p:spPr>
              <a:xfrm>
                <a:off x="6728344" y="2745275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3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6" name="타원 5">
                <a:extLst>
                  <a:ext uri="{FF2B5EF4-FFF2-40B4-BE49-F238E27FC236}">
                    <a16:creationId xmlns:a16="http://schemas.microsoft.com/office/drawing/2014/main" id="{C4C647D0-B273-96C7-04EB-9C5CD6D691F4}"/>
                  </a:ext>
                </a:extLst>
              </p:cNvPr>
              <p:cNvSpPr/>
              <p:nvPr/>
            </p:nvSpPr>
            <p:spPr>
              <a:xfrm>
                <a:off x="165480" y="1826870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400" dirty="0">
                    <a:latin typeface="NanumSquareOTF" panose="020B0600000101010101" pitchFamily="34" charset="-127"/>
                  </a:rPr>
                  <a:t>1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7" name="타원 6">
                <a:extLst>
                  <a:ext uri="{FF2B5EF4-FFF2-40B4-BE49-F238E27FC236}">
                    <a16:creationId xmlns:a16="http://schemas.microsoft.com/office/drawing/2014/main" id="{129001EB-425A-EBCD-2C7D-C02F62BB9956}"/>
                  </a:ext>
                </a:extLst>
              </p:cNvPr>
              <p:cNvSpPr/>
              <p:nvPr/>
            </p:nvSpPr>
            <p:spPr>
              <a:xfrm>
                <a:off x="316889" y="3015079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4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CE202493-5D77-1E7F-9E72-F9E8C05481EF}"/>
                  </a:ext>
                </a:extLst>
              </p:cNvPr>
              <p:cNvSpPr/>
              <p:nvPr/>
            </p:nvSpPr>
            <p:spPr>
              <a:xfrm>
                <a:off x="3149744" y="3220348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5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0CF33019-E167-38B9-A32D-04A8A84576AD}"/>
                  </a:ext>
                </a:extLst>
              </p:cNvPr>
              <p:cNvSpPr/>
              <p:nvPr/>
            </p:nvSpPr>
            <p:spPr>
              <a:xfrm>
                <a:off x="6243967" y="2745275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2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FE073B1B-94E5-5D13-E6DC-6CC119DF4882}"/>
                  </a:ext>
                </a:extLst>
              </p:cNvPr>
              <p:cNvSpPr/>
              <p:nvPr/>
            </p:nvSpPr>
            <p:spPr>
              <a:xfrm>
                <a:off x="3859959" y="3217969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6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045456C7-91B2-009D-0A59-1E6BC19F9A13}"/>
                  </a:ext>
                </a:extLst>
              </p:cNvPr>
              <p:cNvSpPr/>
              <p:nvPr/>
            </p:nvSpPr>
            <p:spPr>
              <a:xfrm>
                <a:off x="4431372" y="3220950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7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28DAC7FE-F34F-C833-4ED4-70D44D2BE363}"/>
                  </a:ext>
                </a:extLst>
              </p:cNvPr>
              <p:cNvSpPr/>
              <p:nvPr/>
            </p:nvSpPr>
            <p:spPr>
              <a:xfrm>
                <a:off x="5258665" y="3220950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8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7" name="타원 16">
                <a:extLst>
                  <a:ext uri="{FF2B5EF4-FFF2-40B4-BE49-F238E27FC236}">
                    <a16:creationId xmlns:a16="http://schemas.microsoft.com/office/drawing/2014/main" id="{6E1F17E1-11F7-EC67-F136-4B3EA0254DAF}"/>
                  </a:ext>
                </a:extLst>
              </p:cNvPr>
              <p:cNvSpPr/>
              <p:nvPr/>
            </p:nvSpPr>
            <p:spPr>
              <a:xfrm>
                <a:off x="6728344" y="3220950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9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</p:grp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5129EFE2-4F0D-24A1-1921-611E80F7386D}"/>
                </a:ext>
              </a:extLst>
            </p:cNvPr>
            <p:cNvSpPr/>
            <p:nvPr/>
          </p:nvSpPr>
          <p:spPr>
            <a:xfrm>
              <a:off x="6776488" y="356646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9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11</a:t>
              </a:r>
              <a:endParaRPr kumimoji="1" lang="ko-Kore-KR" altLang="en-US" sz="900" dirty="0">
                <a:latin typeface="NanumSquareOTF" panose="020B0600000101010101" pitchFamily="34" charset="-127"/>
              </a:endParaRPr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727E71D1-F937-5190-D71A-6686A36D6D99}"/>
                </a:ext>
              </a:extLst>
            </p:cNvPr>
            <p:cNvSpPr/>
            <p:nvPr/>
          </p:nvSpPr>
          <p:spPr>
            <a:xfrm>
              <a:off x="5208763" y="551591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9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12</a:t>
              </a:r>
              <a:endParaRPr kumimoji="1" lang="ko-Kore-KR" altLang="en-US" sz="900" dirty="0">
                <a:latin typeface="NanumSquareOTF" panose="020B0600000101010101" pitchFamily="34" charset="-127"/>
              </a:endParaRPr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0AF7BF76-FFC8-9612-444B-F0E6CC942D1F}"/>
                </a:ext>
              </a:extLst>
            </p:cNvPr>
            <p:cNvSpPr/>
            <p:nvPr/>
          </p:nvSpPr>
          <p:spPr>
            <a:xfrm>
              <a:off x="443889" y="356646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9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10</a:t>
              </a:r>
              <a:endParaRPr kumimoji="1" lang="ko-Kore-KR" altLang="en-US" sz="9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13" name="표 12">
            <a:extLst>
              <a:ext uri="{FF2B5EF4-FFF2-40B4-BE49-F238E27FC236}">
                <a16:creationId xmlns:a16="http://schemas.microsoft.com/office/drawing/2014/main" id="{26130415-DCD9-6042-9516-B78B75FE87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5504821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발행 현황 조회 및 관리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서비스 노드별 헬스체크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운송오더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삭제 버튼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다중건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삭제 버튼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다중건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선택 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페이지 사이즈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VBS/TSS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조회기간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검색어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검색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체크박스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운송오더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삭제 버튼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b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</a:b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단건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페이지 이동</a:t>
                      </a: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9" name="Group 22">
            <a:extLst>
              <a:ext uri="{FF2B5EF4-FFF2-40B4-BE49-F238E27FC236}">
                <a16:creationId xmlns:a16="http://schemas.microsoft.com/office/drawing/2014/main" id="{00C5DF30-50AE-107D-A63B-AA6E7C7B22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6376860"/>
              </p:ext>
            </p:extLst>
          </p:nvPr>
        </p:nvGraphicFramePr>
        <p:xfrm>
          <a:off x="385813" y="155432"/>
          <a:ext cx="9118215" cy="53720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현황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발행현황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발행현황 화면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0.3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IF-CCS-ESL-001/003~005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CCS-ECS-001~003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CCS-FRC-002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20" name="Group 22">
            <a:extLst>
              <a:ext uri="{FF2B5EF4-FFF2-40B4-BE49-F238E27FC236}">
                <a16:creationId xmlns:a16="http://schemas.microsoft.com/office/drawing/2014/main" id="{0371B263-48D2-D5BF-D6F1-FFF30EA200B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4537648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리소스 모니터링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로그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로그 조회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IF-CCS-TER-008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166057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E8119D-AC0B-8F02-BC1B-395FA00A12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C2EFCB6A-5883-E2DE-B6FD-79B1660240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06409201"/>
              </p:ext>
            </p:extLst>
          </p:nvPr>
        </p:nvGraphicFramePr>
        <p:xfrm>
          <a:off x="385813" y="844867"/>
          <a:ext cx="4477768" cy="3144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기간 필터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발행 현황 조회 기간 설정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상태 필터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발행 상태별 필터링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398905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검색어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검색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1639429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버튼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보정 처리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삭제 버튼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삭제 처리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상세 조회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정보 조회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데이터 갱신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다운로드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발행 현황 데이터 다운로드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발행 현황 테이블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발행 이력 테이블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작업 로그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작업 내역 로그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모니터링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실시간 모니터링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상태별 통계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발행 상태별 통계 정보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확인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모달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삭제 확인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모달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F49D69BD-8F71-BA33-7A5D-2245F6238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3877321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전자인수도증 발행현황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기간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상태 등의 필터를 설정하여 발행 현황을 조회한다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설정된 조건에 따라 전자인수도증 발행 이력을 테이블로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특정 전자인수도증을 선택하여 상세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보정이 필요한 전자인수도증에 대해 보정 버튼을 클릭한다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작업이 수행되면 작업 내역이 로그에 기록된다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삭제가 필요한 전자인수도증에 대해 삭제 버튼을 클릭한다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삭제 확인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모달이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표시되어 사용자의 최종 확인을 받는다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실시간 모니터링을 통해 최신 발행 현황을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2B7D109-A2F9-2517-B668-7C0BA35CD5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4053290"/>
              </p:ext>
            </p:extLst>
          </p:nvPr>
        </p:nvGraphicFramePr>
        <p:xfrm>
          <a:off x="385813" y="4107904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데이터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42450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관리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70294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전자인수도증 관리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전자인수도증 관리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관리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전자인수도증 관리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C1C0AD52-C80D-E9EE-59AF-8CE63E3709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5702516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리소스 모니터링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로그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터미널 에이전트 로그 조회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IF-CCS-TER-008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29922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E59BEF-36E0-BA6F-9977-FAC830F83E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D629AC2D-8767-204C-A2B9-1DF4E81128E1}"/>
              </a:ext>
            </a:extLst>
          </p:cNvPr>
          <p:cNvGrpSpPr/>
          <p:nvPr/>
        </p:nvGrpSpPr>
        <p:grpSpPr>
          <a:xfrm>
            <a:off x="888733" y="966652"/>
            <a:ext cx="6263181" cy="5283925"/>
            <a:chOff x="640539" y="884163"/>
            <a:chExt cx="6703236" cy="5973837"/>
          </a:xfrm>
        </p:grpSpPr>
        <p:pic>
          <p:nvPicPr>
            <p:cNvPr id="4" name="그림 3">
              <a:extLst>
                <a:ext uri="{FF2B5EF4-FFF2-40B4-BE49-F238E27FC236}">
                  <a16:creationId xmlns:a16="http://schemas.microsoft.com/office/drawing/2014/main" id="{0BDD164B-F36E-0CE0-3572-D7EC291BF7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40539" y="884163"/>
              <a:ext cx="6674661" cy="3927887"/>
            </a:xfrm>
            <a:prstGeom prst="rect">
              <a:avLst/>
            </a:prstGeom>
          </p:spPr>
        </p:pic>
        <p:pic>
          <p:nvPicPr>
            <p:cNvPr id="20" name="그림 19">
              <a:extLst>
                <a:ext uri="{FF2B5EF4-FFF2-40B4-BE49-F238E27FC236}">
                  <a16:creationId xmlns:a16="http://schemas.microsoft.com/office/drawing/2014/main" id="{A6CAEA12-3681-6B08-F574-7D10D740AF2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40539" y="4784129"/>
              <a:ext cx="6703236" cy="2073871"/>
            </a:xfrm>
            <a:prstGeom prst="rect">
              <a:avLst/>
            </a:prstGeom>
          </p:spPr>
        </p:pic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21E61C69-4387-E335-6383-9A77BC75366C}"/>
              </a:ext>
            </a:extLst>
          </p:cNvPr>
          <p:cNvGrpSpPr/>
          <p:nvPr/>
        </p:nvGrpSpPr>
        <p:grpSpPr>
          <a:xfrm>
            <a:off x="774911" y="1314169"/>
            <a:ext cx="5621607" cy="4550234"/>
            <a:chOff x="774911" y="1314169"/>
            <a:chExt cx="5621607" cy="4550234"/>
          </a:xfrm>
        </p:grpSpPr>
        <p:grpSp>
          <p:nvGrpSpPr>
            <p:cNvPr id="3" name="그룹 2">
              <a:extLst>
                <a:ext uri="{FF2B5EF4-FFF2-40B4-BE49-F238E27FC236}">
                  <a16:creationId xmlns:a16="http://schemas.microsoft.com/office/drawing/2014/main" id="{B2C04754-8CFC-4207-D910-A6140E502E41}"/>
                </a:ext>
              </a:extLst>
            </p:cNvPr>
            <p:cNvGrpSpPr/>
            <p:nvPr/>
          </p:nvGrpSpPr>
          <p:grpSpPr>
            <a:xfrm>
              <a:off x="774911" y="1314169"/>
              <a:ext cx="5621607" cy="4352922"/>
              <a:chOff x="647911" y="1314169"/>
              <a:chExt cx="5621607" cy="4352922"/>
            </a:xfrm>
          </p:grpSpPr>
          <p:sp>
            <p:nvSpPr>
              <p:cNvPr id="8" name="타원 7">
                <a:extLst>
                  <a:ext uri="{FF2B5EF4-FFF2-40B4-BE49-F238E27FC236}">
                    <a16:creationId xmlns:a16="http://schemas.microsoft.com/office/drawing/2014/main" id="{145C765F-8C69-1EFE-D631-3BDA209F00EE}"/>
                  </a:ext>
                </a:extLst>
              </p:cNvPr>
              <p:cNvSpPr/>
              <p:nvPr/>
            </p:nvSpPr>
            <p:spPr>
              <a:xfrm>
                <a:off x="778174" y="1663991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3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9" name="타원 8">
                <a:extLst>
                  <a:ext uri="{FF2B5EF4-FFF2-40B4-BE49-F238E27FC236}">
                    <a16:creationId xmlns:a16="http://schemas.microsoft.com/office/drawing/2014/main" id="{E487E862-6A8C-94E0-6177-E52E5936FC17}"/>
                  </a:ext>
                </a:extLst>
              </p:cNvPr>
              <p:cNvSpPr/>
              <p:nvPr/>
            </p:nvSpPr>
            <p:spPr>
              <a:xfrm>
                <a:off x="647911" y="1500820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ore-KR" sz="1400" dirty="0">
                    <a:latin typeface="NanumSquareOTF" panose="020B0600000101010101" pitchFamily="34" charset="-127"/>
                  </a:rPr>
                  <a:t>1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0" name="타원 9">
                <a:extLst>
                  <a:ext uri="{FF2B5EF4-FFF2-40B4-BE49-F238E27FC236}">
                    <a16:creationId xmlns:a16="http://schemas.microsoft.com/office/drawing/2014/main" id="{CA847259-6F0A-A282-AF4C-7F5C0B3FC70F}"/>
                  </a:ext>
                </a:extLst>
              </p:cNvPr>
              <p:cNvSpPr/>
              <p:nvPr/>
            </p:nvSpPr>
            <p:spPr>
              <a:xfrm>
                <a:off x="807069" y="3341216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4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1" name="타원 10">
                <a:extLst>
                  <a:ext uri="{FF2B5EF4-FFF2-40B4-BE49-F238E27FC236}">
                    <a16:creationId xmlns:a16="http://schemas.microsoft.com/office/drawing/2014/main" id="{8B52ED39-0DE4-FF06-2D8E-3AF021818AD2}"/>
                  </a:ext>
                </a:extLst>
              </p:cNvPr>
              <p:cNvSpPr/>
              <p:nvPr/>
            </p:nvSpPr>
            <p:spPr>
              <a:xfrm>
                <a:off x="807069" y="3731460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5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2" name="타원 11">
                <a:extLst>
                  <a:ext uri="{FF2B5EF4-FFF2-40B4-BE49-F238E27FC236}">
                    <a16:creationId xmlns:a16="http://schemas.microsoft.com/office/drawing/2014/main" id="{EF27506F-33B6-1113-7605-63FEA2333DEE}"/>
                  </a:ext>
                </a:extLst>
              </p:cNvPr>
              <p:cNvSpPr/>
              <p:nvPr/>
            </p:nvSpPr>
            <p:spPr>
              <a:xfrm>
                <a:off x="5843917" y="1314169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2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3" name="타원 12">
                <a:extLst>
                  <a:ext uri="{FF2B5EF4-FFF2-40B4-BE49-F238E27FC236}">
                    <a16:creationId xmlns:a16="http://schemas.microsoft.com/office/drawing/2014/main" id="{80390B93-23E5-96DB-F646-CD5999A195E2}"/>
                  </a:ext>
                </a:extLst>
              </p:cNvPr>
              <p:cNvSpPr/>
              <p:nvPr/>
            </p:nvSpPr>
            <p:spPr>
              <a:xfrm>
                <a:off x="807069" y="4631510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6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4" name="타원 13">
                <a:extLst>
                  <a:ext uri="{FF2B5EF4-FFF2-40B4-BE49-F238E27FC236}">
                    <a16:creationId xmlns:a16="http://schemas.microsoft.com/office/drawing/2014/main" id="{6DD722AD-7F33-5535-B2A0-9C29EAEAF65B}"/>
                  </a:ext>
                </a:extLst>
              </p:cNvPr>
              <p:cNvSpPr/>
              <p:nvPr/>
            </p:nvSpPr>
            <p:spPr>
              <a:xfrm>
                <a:off x="812464" y="4951421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7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5" name="타원 14">
                <a:extLst>
                  <a:ext uri="{FF2B5EF4-FFF2-40B4-BE49-F238E27FC236}">
                    <a16:creationId xmlns:a16="http://schemas.microsoft.com/office/drawing/2014/main" id="{4906501F-78FB-2C01-4B5B-F6CB842120D3}"/>
                  </a:ext>
                </a:extLst>
              </p:cNvPr>
              <p:cNvSpPr/>
              <p:nvPr/>
            </p:nvSpPr>
            <p:spPr>
              <a:xfrm>
                <a:off x="5290415" y="4831156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8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  <p:sp>
            <p:nvSpPr>
              <p:cNvPr id="16" name="타원 15">
                <a:extLst>
                  <a:ext uri="{FF2B5EF4-FFF2-40B4-BE49-F238E27FC236}">
                    <a16:creationId xmlns:a16="http://schemas.microsoft.com/office/drawing/2014/main" id="{189D20D8-C239-0A0A-0603-64570411B027}"/>
                  </a:ext>
                </a:extLst>
              </p:cNvPr>
              <p:cNvSpPr/>
              <p:nvPr/>
            </p:nvSpPr>
            <p:spPr>
              <a:xfrm>
                <a:off x="6095272" y="5492845"/>
                <a:ext cx="174246" cy="174246"/>
              </a:xfrm>
              <a:prstGeom prst="ellipse">
                <a:avLst/>
              </a:prstGeom>
              <a:solidFill>
                <a:srgbClr val="C00000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ko-KR" sz="1400" dirty="0">
                    <a:latin typeface="NanumSquareOTF" panose="020B0600000101010101" pitchFamily="34" charset="-127"/>
                    <a:ea typeface="NanumSquareOTF" panose="020B0600000101010101" pitchFamily="34" charset="-127"/>
                  </a:rPr>
                  <a:t>9</a:t>
                </a:r>
                <a:endParaRPr kumimoji="1" lang="ko-Kore-KR" altLang="en-US" sz="1400" dirty="0">
                  <a:latin typeface="NanumSquareOTF" panose="020B0600000101010101" pitchFamily="34" charset="-127"/>
                </a:endParaRPr>
              </a:p>
            </p:txBody>
          </p:sp>
        </p:grp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0374C18D-6E2F-5DE6-4EF8-86BCE107113D}"/>
                </a:ext>
              </a:extLst>
            </p:cNvPr>
            <p:cNvSpPr/>
            <p:nvPr/>
          </p:nvSpPr>
          <p:spPr>
            <a:xfrm>
              <a:off x="2501289" y="569015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9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10</a:t>
              </a:r>
              <a:endParaRPr kumimoji="1" lang="ko-Kore-KR" altLang="en-US" sz="9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320A80D3-BBCC-9FB6-7EFC-4DD800F956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246940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발행 상세 정보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(TSS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인 경우만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반출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반입 선택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운송오더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삭제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발행 정보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운송사이클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운송테이블 선택 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이력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알람 데이터 수신자 선택 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블록체인 로그 조회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로그 송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수신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URL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로그 복사 및 펼치기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로그 송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수신 날짜 및 시간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7" name="Group 22">
            <a:extLst>
              <a:ext uri="{FF2B5EF4-FFF2-40B4-BE49-F238E27FC236}">
                <a16:creationId xmlns:a16="http://schemas.microsoft.com/office/drawing/2014/main" id="{90FABBAF-1221-D64B-1511-50DFDDF61C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9155142"/>
              </p:ext>
            </p:extLst>
          </p:nvPr>
        </p:nvGraphicFramePr>
        <p:xfrm>
          <a:off x="385813" y="155432"/>
          <a:ext cx="9118215" cy="53720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현황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발행현황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</a:t>
                      </a:r>
                      <a:r>
                        <a:rPr kumimoji="1" lang="ko-KR" altLang="en-US" sz="800" b="0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발행상세</a:t>
                      </a:r>
                      <a:endParaRPr kumimoji="1" lang="ko-KR" altLang="en-US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</a:t>
                      </a:r>
                      <a:r>
                        <a:rPr kumimoji="1" lang="ko-KR" altLang="en-US" sz="800" b="0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발행상세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화면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0.3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IF-CCS-ESL-002~005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CCS-SC-015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CCS-ECS-001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~003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CCS-FRC-002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028206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1EB5D-353E-5AF4-B168-A1CBB3210D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9C58512B-A5F4-AB52-0DE1-79B1C60396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5591032"/>
              </p:ext>
            </p:extLst>
          </p:nvPr>
        </p:nvGraphicFramePr>
        <p:xfrm>
          <a:off x="385813" y="844867"/>
          <a:ext cx="4477768" cy="293417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971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1491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발행현황에서 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특정 전자인수도증 상세 정보 조회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버튼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생성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누락건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보정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327927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삭제 버튼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수동 삭제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사유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작업 사유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다음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이전 또는 다음 전자인수도증으로 이동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인쇄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정보 인쇄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이메일 발송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관련 이메일 발송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정보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전자인수도증의 모든 상세 정보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작업 로그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작업 내역을 로그 형태로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모니터링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정보 실시간 모니터링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확인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모달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삭제 확인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모달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결과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작업 결과 메시지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4322EDE-2533-B342-36BA-0CDBACBFD0A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0622948"/>
              </p:ext>
            </p:extLst>
          </p:nvPr>
        </p:nvGraphicFramePr>
        <p:xfrm>
          <a:off x="5042420" y="844867"/>
          <a:ext cx="4461607" cy="25241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발행현황 화면에서 특정 전자인수도증을 선택한다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선택된 전자인수도증의 상세 정보를 조회하여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36765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정보에는 발행일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상태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내용 등이 포함된다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보정이 필요한 경우 보정 버튼을 클릭한다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사유를 입력하고 보정 작업을 수행한다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보정 작업이 완료되면 작업 내역이 로그에 기록된다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삭제가 필요한 경우 삭제 버튼을 클릭한다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삭제 확인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모달이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표시되어 사용자의 최종 확인을 받는다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이전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다음 버튼으로 다른 전자인수도증을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인쇄 또는 이메일 발송 기능을 사용할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3443FFBD-4015-E2BE-213A-C7B2E053C5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3393416"/>
              </p:ext>
            </p:extLst>
          </p:nvPr>
        </p:nvGraphicFramePr>
        <p:xfrm>
          <a:off x="385813" y="4059852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6813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조회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040063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전자인수도증 상세 조회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전자인수도증 상세 조회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상세 조회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전자인수도증 상세 조회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CA9B23D6-D62A-95B4-7B33-079256C40F9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277633"/>
              </p:ext>
            </p:extLst>
          </p:nvPr>
        </p:nvGraphicFramePr>
        <p:xfrm>
          <a:off x="385813" y="155432"/>
          <a:ext cx="9118215" cy="53720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현황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발행현황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</a:t>
                      </a:r>
                      <a:r>
                        <a:rPr kumimoji="1" lang="ko-KR" altLang="en-US" sz="800" b="0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발행상세</a:t>
                      </a:r>
                      <a:endParaRPr kumimoji="1" lang="ko-KR" altLang="en-US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</a:t>
                      </a:r>
                      <a:r>
                        <a:rPr kumimoji="1" lang="ko-KR" altLang="en-US" sz="800" b="0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발행상세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화면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0.3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IF-CCS-ESL-002~005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CCS-SC-015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CCS-ECS-001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~003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CCS-FRC-002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9868716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1B3014-997F-3F26-8688-0862614B7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그룹 21">
            <a:extLst>
              <a:ext uri="{FF2B5EF4-FFF2-40B4-BE49-F238E27FC236}">
                <a16:creationId xmlns:a16="http://schemas.microsoft.com/office/drawing/2014/main" id="{4BACF739-A1F7-EDF4-86E2-B2A5CCD966D2}"/>
              </a:ext>
            </a:extLst>
          </p:cNvPr>
          <p:cNvGrpSpPr/>
          <p:nvPr/>
        </p:nvGrpSpPr>
        <p:grpSpPr>
          <a:xfrm>
            <a:off x="673100" y="910728"/>
            <a:ext cx="6565900" cy="5331540"/>
            <a:chOff x="0" y="910727"/>
            <a:chExt cx="7042150" cy="5718257"/>
          </a:xfrm>
        </p:grpSpPr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86975879-59B3-1D19-91D2-F141C1CA5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910727"/>
              <a:ext cx="7042150" cy="3651179"/>
            </a:xfrm>
            <a:prstGeom prst="rect">
              <a:avLst/>
            </a:prstGeom>
          </p:spPr>
        </p:pic>
        <p:pic>
          <p:nvPicPr>
            <p:cNvPr id="24" name="그림 23">
              <a:extLst>
                <a:ext uri="{FF2B5EF4-FFF2-40B4-BE49-F238E27FC236}">
                  <a16:creationId xmlns:a16="http://schemas.microsoft.com/office/drawing/2014/main" id="{2E023838-963A-C0DA-6865-E8F1F1AC8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0" y="4561906"/>
              <a:ext cx="7042150" cy="2067078"/>
            </a:xfrm>
            <a:prstGeom prst="rect">
              <a:avLst/>
            </a:prstGeom>
          </p:spPr>
        </p:pic>
      </p:grp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B7599F77-A746-6D7B-9E00-83B0980A60E8}"/>
              </a:ext>
            </a:extLst>
          </p:cNvPr>
          <p:cNvSpPr/>
          <p:nvPr/>
        </p:nvSpPr>
        <p:spPr>
          <a:xfrm>
            <a:off x="760223" y="2355850"/>
            <a:ext cx="6402577" cy="631800"/>
          </a:xfrm>
          <a:prstGeom prst="rect">
            <a:avLst/>
          </a:prstGeom>
          <a:noFill/>
          <a:ln w="19050">
            <a:solidFill>
              <a:srgbClr val="C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BEC3CC8F-D297-5EC5-2B4E-6E2BE7FD9599}"/>
              </a:ext>
            </a:extLst>
          </p:cNvPr>
          <p:cNvGrpSpPr/>
          <p:nvPr/>
        </p:nvGrpSpPr>
        <p:grpSpPr>
          <a:xfrm>
            <a:off x="639573" y="2262367"/>
            <a:ext cx="5699912" cy="3840101"/>
            <a:chOff x="639573" y="2262367"/>
            <a:chExt cx="5699912" cy="3840101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6FD9C7B2-6640-BDD5-C91F-8274ED87867E}"/>
                </a:ext>
              </a:extLst>
            </p:cNvPr>
            <p:cNvSpPr/>
            <p:nvPr/>
          </p:nvSpPr>
          <p:spPr>
            <a:xfrm>
              <a:off x="639573" y="226236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207152AC-22C4-0383-F6A8-BFE548C6E081}"/>
                </a:ext>
              </a:extLst>
            </p:cNvPr>
            <p:cNvSpPr/>
            <p:nvPr/>
          </p:nvSpPr>
          <p:spPr>
            <a:xfrm>
              <a:off x="673100" y="3106533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C337F974-4FE6-D56D-03CE-10575F2635B4}"/>
                </a:ext>
              </a:extLst>
            </p:cNvPr>
            <p:cNvSpPr/>
            <p:nvPr/>
          </p:nvSpPr>
          <p:spPr>
            <a:xfrm>
              <a:off x="2798981" y="3106533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3B079CC1-8915-5055-6BDB-D129EFAD139A}"/>
                </a:ext>
              </a:extLst>
            </p:cNvPr>
            <p:cNvSpPr/>
            <p:nvPr/>
          </p:nvSpPr>
          <p:spPr>
            <a:xfrm>
              <a:off x="4865877" y="3106533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D6072DCF-DEA8-D8C1-2848-4198AD3DDF75}"/>
                </a:ext>
              </a:extLst>
            </p:cNvPr>
            <p:cNvSpPr/>
            <p:nvPr/>
          </p:nvSpPr>
          <p:spPr>
            <a:xfrm>
              <a:off x="679450" y="3378600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480B8496-F3CD-A460-F0F2-4E746064DE7B}"/>
                </a:ext>
              </a:extLst>
            </p:cNvPr>
            <p:cNvSpPr/>
            <p:nvPr/>
          </p:nvSpPr>
          <p:spPr>
            <a:xfrm>
              <a:off x="2184400" y="4021854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CE4916FF-61F3-2204-D575-B3C17B2BB93E}"/>
                </a:ext>
              </a:extLst>
            </p:cNvPr>
            <p:cNvSpPr/>
            <p:nvPr/>
          </p:nvSpPr>
          <p:spPr>
            <a:xfrm>
              <a:off x="3378200" y="4021854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7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FC340B50-0E38-8A67-487D-9CA9909A3255}"/>
                </a:ext>
              </a:extLst>
            </p:cNvPr>
            <p:cNvSpPr/>
            <p:nvPr/>
          </p:nvSpPr>
          <p:spPr>
            <a:xfrm>
              <a:off x="4484877" y="4021854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8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785055F7-A4A0-3DF6-5F6D-BAD1745F6CCF}"/>
                </a:ext>
              </a:extLst>
            </p:cNvPr>
            <p:cNvSpPr/>
            <p:nvPr/>
          </p:nvSpPr>
          <p:spPr>
            <a:xfrm>
              <a:off x="707646" y="447569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9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EFFA4996-E049-A221-BC73-A3140374E7F4}"/>
                </a:ext>
              </a:extLst>
            </p:cNvPr>
            <p:cNvSpPr/>
            <p:nvPr/>
          </p:nvSpPr>
          <p:spPr>
            <a:xfrm>
              <a:off x="6165239" y="4608816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9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10</a:t>
              </a:r>
              <a:endParaRPr kumimoji="1" lang="ko-Kore-KR" altLang="en-US" sz="900" dirty="0">
                <a:latin typeface="NanumSquareOTF" panose="020B0600000101010101" pitchFamily="34" charset="-127"/>
              </a:endParaRPr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F49E77E4-7C56-B28D-8B7D-95092A883C9E}"/>
                </a:ext>
              </a:extLst>
            </p:cNvPr>
            <p:cNvSpPr/>
            <p:nvPr/>
          </p:nvSpPr>
          <p:spPr>
            <a:xfrm>
              <a:off x="5581039" y="5928222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kumimoji="1" lang="en-US" altLang="ko-KR" sz="9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11</a:t>
              </a:r>
              <a:endParaRPr kumimoji="1" lang="ko-Kore-KR" altLang="en-US" sz="900" dirty="0">
                <a:latin typeface="NanumSquareOTF" panose="020B0600000101010101" pitchFamily="34" charset="-127"/>
              </a:endParaRPr>
            </a:p>
          </p:txBody>
        </p:sp>
      </p:grp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09247EF-4664-08B3-6D8F-6AC52C2E7735}"/>
              </a:ext>
            </a:extLst>
          </p:cNvPr>
          <p:cNvSpPr/>
          <p:nvPr/>
        </p:nvSpPr>
        <p:spPr>
          <a:xfrm>
            <a:off x="760223" y="1490767"/>
            <a:ext cx="6402577" cy="771600"/>
          </a:xfrm>
          <a:prstGeom prst="rect">
            <a:avLst/>
          </a:prstGeom>
          <a:noFill/>
          <a:ln w="19050">
            <a:solidFill>
              <a:srgbClr val="C0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NanumSquareOTF" panose="020B0600000101010101" pitchFamily="34" charset="-127"/>
              <a:ea typeface="NanumSquareOTF" panose="020B0600000101010101" pitchFamily="34" charset="-127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88E53611-C255-B7FF-535B-6233146006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6901258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전환 요청 및 처리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위 터미널 카드 선택 시 </a:t>
                      </a:r>
                      <a:b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</a:b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터미널 정보 자동입력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전환 유형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전환 사유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전환 적용시간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전환 상세사유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전환 신청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전환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전환 취소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전환 이력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페이지 사이즈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페이지 이동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4" name="Group 22">
            <a:extLst>
              <a:ext uri="{FF2B5EF4-FFF2-40B4-BE49-F238E27FC236}">
                <a16:creationId xmlns:a16="http://schemas.microsoft.com/office/drawing/2014/main" id="{325A1A9D-D457-1796-7068-5FE4451490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9284399"/>
              </p:ext>
            </p:extLst>
          </p:nvPr>
        </p:nvGraphicFramePr>
        <p:xfrm>
          <a:off x="385813" y="155432"/>
          <a:ext cx="9118215" cy="53720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현황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전환 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전환 화면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0.4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IF-CCS-DMS-001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~004</a:t>
                      </a:r>
                      <a:b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</a:b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IF-CCS-FRC-004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CCS-SC-016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CCS-ECS-001~002</a:t>
                      </a:r>
                      <a:b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81119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5A4AA5-EEC4-823A-E7FC-90F5B2951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389510F1-8BD8-F37F-9F07-5157F283C05D}"/>
              </a:ext>
            </a:extLst>
          </p:cNvPr>
          <p:cNvGrpSpPr/>
          <p:nvPr/>
        </p:nvGrpSpPr>
        <p:grpSpPr>
          <a:xfrm>
            <a:off x="386014" y="533370"/>
            <a:ext cx="9118933" cy="400110"/>
            <a:chOff x="2122326" y="1032167"/>
            <a:chExt cx="6393014" cy="431946"/>
          </a:xfrm>
        </p:grpSpPr>
        <p:sp>
          <p:nvSpPr>
            <p:cNvPr id="3" name="Text Box 85">
              <a:extLst>
                <a:ext uri="{FF2B5EF4-FFF2-40B4-BE49-F238E27FC236}">
                  <a16:creationId xmlns:a16="http://schemas.microsoft.com/office/drawing/2014/main" id="{2E96BBF5-628A-8520-D09B-BCD4E1A755AD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2374743" y="1032167"/>
              <a:ext cx="6140597" cy="43194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013" anchor="ctr">
              <a:spAutoFit/>
            </a:bodyPr>
            <a:lstStyle>
              <a:lvl1pPr marL="457200" indent="-457200" eaLnBrk="0" hangingPunct="0">
                <a:spcBef>
                  <a:spcPct val="20000"/>
                </a:spcBef>
                <a:buFont typeface="Arial"/>
                <a:buChar char="•"/>
                <a:defRPr sz="3200">
                  <a:solidFill>
                    <a:schemeClr val="tx1"/>
                  </a:solidFill>
                  <a:latin typeface="맑은 고딕"/>
                  <a:ea typeface="맑은 고딕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/>
                <a:buChar char="–"/>
                <a:defRPr sz="2800">
                  <a:solidFill>
                    <a:schemeClr val="tx1"/>
                  </a:solidFill>
                  <a:latin typeface="맑은 고딕"/>
                  <a:ea typeface="맑은 고딕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/>
                <a:buChar char="•"/>
                <a:defRPr sz="2400">
                  <a:solidFill>
                    <a:schemeClr val="tx1"/>
                  </a:solidFill>
                  <a:latin typeface="맑은 고딕"/>
                  <a:ea typeface="맑은 고딕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/>
                <a:buChar char="–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9pPr>
            </a:lstStyle>
            <a:p>
              <a:pPr marL="0" marR="0" lvl="0" indent="0" algn="l" defTabSz="995690" rtl="0" eaLnBrk="1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Font typeface="Arial"/>
                <a:buNone/>
                <a:defRPr/>
              </a:pPr>
              <a:r>
                <a:rPr kumimoji="0" lang="ko-KR" altLang="en-US" sz="2000" b="1" u="none" strike="noStrike" kern="1200" cap="none" spc="-50" normalizeH="0" baseline="0" dirty="0" err="1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체인포털</a:t>
              </a:r>
              <a:r>
                <a:rPr kumimoji="0" lang="ko-KR" altLang="en-US" sz="2000" b="1" u="none" strike="noStrike" kern="1200" cap="none" spc="-50" normalizeH="0" baseline="0" dirty="0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 관제시스템 화면 구성 요약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E34394CB-0870-6961-D2CD-95FC094682D8}"/>
                </a:ext>
              </a:extLst>
            </p:cNvPr>
            <p:cNvSpPr/>
            <p:nvPr/>
          </p:nvSpPr>
          <p:spPr>
            <a:xfrm>
              <a:off x="2122326" y="1048405"/>
              <a:ext cx="252416" cy="388693"/>
            </a:xfrm>
            <a:prstGeom prst="rect">
              <a:avLst/>
            </a:prstGeom>
            <a:solidFill>
              <a:srgbClr val="002D68"/>
            </a:solidFill>
            <a:ln>
              <a:noFill/>
            </a:ln>
          </p:spPr>
          <p:txBody>
            <a:bodyPr vert="horz" wrap="square" lIns="91440" tIns="45720" rIns="91440" bIns="45720" anchor="ctr" anchorCtr="0"/>
            <a:lstStyle/>
            <a:p>
              <a:pPr marL="0" marR="0" lvl="0" indent="0" algn="ctr" defTabSz="99569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400" b="1" dirty="0">
                  <a:ln w="9525">
                    <a:solidFill>
                      <a:prstClr val="white">
                        <a:lumMod val="50000"/>
                        <a:alpha val="0"/>
                      </a:prstClr>
                    </a:solidFill>
                  </a:ln>
                  <a:solidFill>
                    <a:prstClr val="white"/>
                  </a:solidFill>
                  <a:latin typeface="NanumSquareOTF ExtraBold" panose="020B0600000101010101" pitchFamily="34" charset="-127"/>
                  <a:ea typeface="NanumSquareOTF ExtraBold" panose="020B0600000101010101" pitchFamily="34" charset="-127"/>
                </a:rPr>
                <a:t>1</a:t>
              </a:r>
              <a:endParaRPr kumimoji="0" lang="ko-KR" altLang="en-US" sz="1400" b="1" u="none" strike="noStrike" kern="1200" cap="none" spc="0" normalizeH="0" baseline="0" dirty="0">
                <a:ln w="9525">
                  <a:solidFill>
                    <a:prstClr val="white">
                      <a:lumMod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NanumSquareOTF ExtraBold" panose="020B0600000101010101" pitchFamily="34" charset="-127"/>
                <a:ea typeface="NanumSquareOTF ExtraBold" panose="020B0600000101010101" pitchFamily="34" charset="-127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79A764D6-12C7-C9F2-836F-EBA7A79B0E0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8147677"/>
              </p:ext>
            </p:extLst>
          </p:nvPr>
        </p:nvGraphicFramePr>
        <p:xfrm>
          <a:off x="386792" y="1095554"/>
          <a:ext cx="9115970" cy="536048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1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03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64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9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9875">
                  <a:extLst>
                    <a:ext uri="{9D8B030D-6E8A-4147-A177-3AD203B41FA5}">
                      <a16:colId xmlns:a16="http://schemas.microsoft.com/office/drawing/2014/main" val="3239021556"/>
                    </a:ext>
                  </a:extLst>
                </a:gridCol>
                <a:gridCol w="21656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557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41338"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순번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 </a:t>
                      </a:r>
                      <a:r>
                        <a:rPr lang="en-US" altLang="ko-KR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인터페이스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1915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CCS-SC-001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 등록 화면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 계정 </a:t>
                      </a:r>
                      <a:b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등록 및 관리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-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 계정 등록 및 관리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사용자가 시스템에 </a:t>
                      </a:r>
                      <a:b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계정을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등록하는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33973"/>
                  </a:ext>
                </a:extLst>
              </a:tr>
              <a:tr h="511915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2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로그인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 인증 및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로그인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-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-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 인증 및 로그인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사용자가 시스템에 </a:t>
                      </a:r>
                      <a:b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로그인하는 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846154"/>
                  </a:ext>
                </a:extLst>
              </a:tr>
              <a:tr h="511915">
                <a:tc rowSpan="2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3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CCS-SC-003</a:t>
                      </a: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컴포넌트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–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헤더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헤더 컴포넌트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CCS-UUX-001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반응형 웹 레이아웃 구현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 레이아웃이 브라우저 종류 및 크기에 맞춰 동적으로 형태를 변경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647920"/>
                  </a:ext>
                </a:extLst>
              </a:tr>
              <a:tr h="511915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CCS-UUX-00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2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-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직관적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퀵메뉴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구성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 프로필 및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다크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모드 전환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/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알람 열람 등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퀵메뉴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제공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602670"/>
                  </a:ext>
                </a:extLst>
              </a:tr>
              <a:tr h="511915">
                <a:tc rowSpan="2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4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컴포넌트 </a:t>
                      </a:r>
                      <a:b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–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사이드바 및</a:t>
                      </a:r>
                      <a:b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브레드크럼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사이드바 및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브레드크럼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네비게이션 컴포넌트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CCS-UUX-001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반응형 웹 레이아웃 구현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 레이아웃이 브라우저 종류 및 크기에 맞춰 동적으로 형태를 변경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44533"/>
                  </a:ext>
                </a:extLst>
              </a:tr>
              <a:tr h="511915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CCS-UUX-00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2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-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계층적 메뉴 구조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계층적 메뉴 구조로 구성되며 현재 페이지를 시각적으로 확인 가능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7178533"/>
                  </a:ext>
                </a:extLst>
              </a:tr>
              <a:tr h="511915">
                <a:tc rowSpan="4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5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메인 대시보드</a:t>
                      </a:r>
                      <a:b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(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콜센터</a:t>
                      </a:r>
                      <a:r>
                        <a:rPr lang="en-US" altLang="ko-KR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)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콜센터 통합 관제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대시보드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CCS-UUX-003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-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드래그 앤 드롭 위젯 구성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사용자가 위젯을 배치하고 크기를 조절할 수 있는 대시보드 구성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427737"/>
                  </a:ext>
                </a:extLst>
              </a:tr>
              <a:tr h="5119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혼잡도 실시간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터미널별 혼잡도 상태 실시간으로 표시하는 카드형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27118"/>
                  </a:ext>
                </a:extLst>
              </a:tr>
              <a:tr h="5119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CCS-VDB-002</a:t>
                      </a:r>
                    </a:p>
                    <a:p>
                      <a:pPr algn="ctr" fontAlgn="ctr">
                        <a:buNone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CCS-SNM-001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헬스체크 실시간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터미널별 헬스체크 상태를 실시간으로 표시하는 카드형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077136"/>
                  </a:ext>
                </a:extLst>
              </a:tr>
              <a:tr h="51191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CCS-VDB-003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CCS-SNM-001</a:t>
                      </a:r>
                    </a:p>
                    <a:p>
                      <a:pPr algn="ctr" fontAlgn="ctr">
                        <a:buNone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CCS-SNM-002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리소스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터미널별 리소스 사용량을 그래프로 표시하는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861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1672385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1CE1A4-A6D4-8E5B-D3BF-A25B17F71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D93B878F-4008-D7DF-280D-5EA29F2035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2682399"/>
              </p:ext>
            </p:extLst>
          </p:nvPr>
        </p:nvGraphicFramePr>
        <p:xfrm>
          <a:off x="385813" y="844867"/>
          <a:ext cx="4477768" cy="3144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6519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03369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정보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전환할 전자인수도증 정보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유형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유형 선택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438075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입력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사유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사유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1997042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처리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취소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취소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승인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승인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거부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거부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클릭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데이터 갱신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목록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목록 테이블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알림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이상상태 발생 시 알림 팝업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상태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처리 상태 표시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이력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처리 이력 로그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승인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거부 결과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승인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/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거부 결과 메시지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7E0EAC9E-1C21-F690-DAA2-0E73411AD9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8128434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전자인수도증 전환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전환할 전자인수도증 정보와 전환 유형을 입력한다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전환 사유를 입력하고 전환 요청을 제출한다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전환 요청을 검증하고 대기 상태로 설정한다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승인 권한이 있는 사용자가 전환 요청을 검토한다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승인 시 전환 처리가 수행되고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거부 시 요청이 취소된다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처리 중 이상상태가 발생하면 실시간 알림이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모든 전환 처리 이력이 로그에 기록된다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전환 요청 목록에서 처리 상태를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42DAD277-0D06-6794-3BC6-58AA47E5FD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04619262"/>
              </p:ext>
            </p:extLst>
          </p:nvPr>
        </p:nvGraphicFramePr>
        <p:xfrm>
          <a:off x="385813" y="4118127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데이터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07395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58008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전환 요청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전환 요청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전환 요청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전환 요청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55FDE445-78F0-EEBF-75D8-EC1BAE3181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9288626"/>
              </p:ext>
            </p:extLst>
          </p:nvPr>
        </p:nvGraphicFramePr>
        <p:xfrm>
          <a:off x="385813" y="155432"/>
          <a:ext cx="9118215" cy="53720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현황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전환 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전환 화면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0.4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IF-CCS-DMS-001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~004</a:t>
                      </a:r>
                      <a:b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</a:b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IF-CCS-FRC-004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CCS-SC-016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CCS-ECS-001~002</a:t>
                      </a:r>
                      <a:b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CCS-FRC-004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118904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C714B77-6D82-084A-3B3F-B09E052A81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0C56D70A-D79C-A06D-A773-6944E536E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491" y="1352786"/>
            <a:ext cx="7048120" cy="4454248"/>
          </a:xfrm>
          <a:prstGeom prst="rect">
            <a:avLst/>
          </a:prstGeom>
        </p:spPr>
      </p:pic>
      <p:grpSp>
        <p:nvGrpSpPr>
          <p:cNvPr id="15" name="그룹 14">
            <a:extLst>
              <a:ext uri="{FF2B5EF4-FFF2-40B4-BE49-F238E27FC236}">
                <a16:creationId xmlns:a16="http://schemas.microsoft.com/office/drawing/2014/main" id="{D1ADC884-11B5-F280-9044-67EDBFCA2C25}"/>
              </a:ext>
            </a:extLst>
          </p:cNvPr>
          <p:cNvGrpSpPr/>
          <p:nvPr/>
        </p:nvGrpSpPr>
        <p:grpSpPr>
          <a:xfrm>
            <a:off x="456491" y="1544817"/>
            <a:ext cx="6654751" cy="1989894"/>
            <a:chOff x="456491" y="1544817"/>
            <a:chExt cx="6654751" cy="1989894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1ADA4AB-A0D1-CB44-174D-F8795FDDBDF0}"/>
                </a:ext>
              </a:extLst>
            </p:cNvPr>
            <p:cNvSpPr/>
            <p:nvPr/>
          </p:nvSpPr>
          <p:spPr>
            <a:xfrm>
              <a:off x="5485789" y="154481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89BCAE96-3DF6-D369-C2A2-80C040DC3225}"/>
                </a:ext>
              </a:extLst>
            </p:cNvPr>
            <p:cNvSpPr/>
            <p:nvPr/>
          </p:nvSpPr>
          <p:spPr>
            <a:xfrm>
              <a:off x="6936996" y="154481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6F195679-A39A-E301-F2D4-B43BD6C35DB8}"/>
                </a:ext>
              </a:extLst>
            </p:cNvPr>
            <p:cNvSpPr/>
            <p:nvPr/>
          </p:nvSpPr>
          <p:spPr>
            <a:xfrm>
              <a:off x="533400" y="1849233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C0D56F63-9A90-8809-64CB-8AAA65FA7B06}"/>
                </a:ext>
              </a:extLst>
            </p:cNvPr>
            <p:cNvSpPr/>
            <p:nvPr/>
          </p:nvSpPr>
          <p:spPr>
            <a:xfrm>
              <a:off x="456491" y="208812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6D901F0A-6763-A255-F632-24F1B765C7BD}"/>
                </a:ext>
              </a:extLst>
            </p:cNvPr>
            <p:cNvSpPr/>
            <p:nvPr/>
          </p:nvSpPr>
          <p:spPr>
            <a:xfrm>
              <a:off x="6762750" y="208812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05CBB210-028F-255E-9012-991EE702310F}"/>
                </a:ext>
              </a:extLst>
            </p:cNvPr>
            <p:cNvSpPr/>
            <p:nvPr/>
          </p:nvSpPr>
          <p:spPr>
            <a:xfrm>
              <a:off x="2135377" y="208812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2BCBC6D9-33FA-D407-602E-6FE327C5A4F7}"/>
                </a:ext>
              </a:extLst>
            </p:cNvPr>
            <p:cNvSpPr/>
            <p:nvPr/>
          </p:nvSpPr>
          <p:spPr>
            <a:xfrm>
              <a:off x="2135377" y="334187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7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30D93972-8E42-FF09-2E41-3F04FB9AB4D3}"/>
                </a:ext>
              </a:extLst>
            </p:cNvPr>
            <p:cNvSpPr/>
            <p:nvPr/>
          </p:nvSpPr>
          <p:spPr>
            <a:xfrm>
              <a:off x="6065416" y="3360465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8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12" name="표 11">
            <a:extLst>
              <a:ext uri="{FF2B5EF4-FFF2-40B4-BE49-F238E27FC236}">
                <a16:creationId xmlns:a16="http://schemas.microsoft.com/office/drawing/2014/main" id="{4BAFDC83-88F2-F21C-6CA6-C4D5EBB293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71089153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운송차량 모니터링 및 조회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차량번호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차량 추가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차량 선택 탭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모바일 앱 출력 화면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관심차량 추가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운송오더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상세 정보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운송오더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운송로그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운송로그 상세 페이지 이동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3" name="Group 22">
            <a:extLst>
              <a:ext uri="{FF2B5EF4-FFF2-40B4-BE49-F238E27FC236}">
                <a16:creationId xmlns:a16="http://schemas.microsoft.com/office/drawing/2014/main" id="{31F81452-C5F7-B030-A7A9-81C33323CB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1954173"/>
              </p:ext>
            </p:extLst>
          </p:nvPr>
        </p:nvGraphicFramePr>
        <p:xfrm>
          <a:off x="385813" y="155432"/>
          <a:ext cx="9118215" cy="65912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운송차량 조회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운송차량 조회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IF-CCS-FRC-00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1~003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VMS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-00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1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ESL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-002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CCS-SC-017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CCS-FRC-001~002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CCS-VMS-001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582371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D67F39-281A-0273-4306-B9B73906F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16134436-CB13-D700-5E58-FA2C179994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8320833"/>
              </p:ext>
            </p:extLst>
          </p:nvPr>
        </p:nvGraphicFramePr>
        <p:xfrm>
          <a:off x="385813" y="844867"/>
          <a:ext cx="4477768" cy="3144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9716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1491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차량번호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조회할 차량번호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 필터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상태별 필터링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4649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화면 실시간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220393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추가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목록에 추가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제거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목록에서 제거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그룹 관리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그룹 관리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추적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실시간 추적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데이터 갱신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화면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화면을 실시간으로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모니터링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데이터 실시간 모니터링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표시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목록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목록 테이블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 정보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차량의 현재 상태 정보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알림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 변경 시 알림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8A1E2D06-C0EF-0DF9-485B-C1B05757BC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47231911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운송차량 조회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차량번호를 입력하거나 차량 상태 필터를 설정한다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설정된 조건에 따라 차량 정보를 조회하여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버튼을 클릭하여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화면을 실시간으로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화면에서 전자인수도증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운송오더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등의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관심 있는 차량을 관심차량 목록에 추가할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관심차량은 그룹으로 관리되어 실시간 추적이 가능하다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상태가 변경되면 실시간 알림이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버튼을 클릭하여 최신 차량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45EA22C8-9B08-FBF7-AF51-947601FA8E6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196209"/>
              </p:ext>
            </p:extLst>
          </p:nvPr>
        </p:nvGraphicFramePr>
        <p:xfrm>
          <a:off x="385813" y="4062711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데이터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514037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조회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7316739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차량 조회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차량 조회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조회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차량 조회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8CEF3DC1-A80B-C922-3582-918DB2E7A3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64744082"/>
              </p:ext>
            </p:extLst>
          </p:nvPr>
        </p:nvGraphicFramePr>
        <p:xfrm>
          <a:off x="385813" y="155432"/>
          <a:ext cx="9118215" cy="65912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운송차량 조회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운송차량 조회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IF-CCS-FRC-00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1~003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VMS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-00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1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ESL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-002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CCS-SC-017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CCS-FRC-001~002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CCS-VMS-001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6405502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944E12-A475-7894-1C95-4013731D6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7381C865-C51B-ED84-EFD3-9C98768A21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857" y="1240288"/>
            <a:ext cx="6949440" cy="4652345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14C657D8-D354-11EF-536F-A1054D1EF901}"/>
              </a:ext>
            </a:extLst>
          </p:cNvPr>
          <p:cNvGrpSpPr/>
          <p:nvPr/>
        </p:nvGrpSpPr>
        <p:grpSpPr>
          <a:xfrm>
            <a:off x="526073" y="1813082"/>
            <a:ext cx="6530962" cy="1991124"/>
            <a:chOff x="-153377" y="-62511"/>
            <a:chExt cx="6530962" cy="1991124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5954629-C61E-820B-D0F3-54DE9A8ED7F5}"/>
                </a:ext>
              </a:extLst>
            </p:cNvPr>
            <p:cNvSpPr/>
            <p:nvPr/>
          </p:nvSpPr>
          <p:spPr>
            <a:xfrm>
              <a:off x="-153377" y="-6251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FA0D8372-CD08-3AF7-14D6-EE767D04BDA9}"/>
                </a:ext>
              </a:extLst>
            </p:cNvPr>
            <p:cNvSpPr/>
            <p:nvPr/>
          </p:nvSpPr>
          <p:spPr>
            <a:xfrm>
              <a:off x="2364996" y="-6251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02C29B55-3657-C49F-D338-C0BDEB65A5EC}"/>
                </a:ext>
              </a:extLst>
            </p:cNvPr>
            <p:cNvSpPr/>
            <p:nvPr/>
          </p:nvSpPr>
          <p:spPr>
            <a:xfrm>
              <a:off x="4048861" y="-6251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32F93A8A-04E8-72A4-FC3A-AA2DD6482F78}"/>
                </a:ext>
              </a:extLst>
            </p:cNvPr>
            <p:cNvSpPr/>
            <p:nvPr/>
          </p:nvSpPr>
          <p:spPr>
            <a:xfrm>
              <a:off x="6152539" y="-62511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77F0B52A-AD56-50DF-BA48-EB482D9965DE}"/>
                </a:ext>
              </a:extLst>
            </p:cNvPr>
            <p:cNvSpPr/>
            <p:nvPr/>
          </p:nvSpPr>
          <p:spPr>
            <a:xfrm>
              <a:off x="4073915" y="171626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C9435DAF-29DA-ECED-B862-3FD39AAC4D01}"/>
                </a:ext>
              </a:extLst>
            </p:cNvPr>
            <p:cNvSpPr/>
            <p:nvPr/>
          </p:nvSpPr>
          <p:spPr>
            <a:xfrm>
              <a:off x="6203339" y="1754367"/>
              <a:ext cx="174246" cy="174246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37CE4180-CE6F-7373-93B7-225255EEBD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005686"/>
              </p:ext>
            </p:extLst>
          </p:nvPr>
        </p:nvGraphicFramePr>
        <p:xfrm>
          <a:off x="7556154" y="875479"/>
          <a:ext cx="1947879" cy="549903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92452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0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0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0513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관심차량 목록 관리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관심차량 목록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모바일 앱 모니터링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운송오더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상세 정보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관심차량 등록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해제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 err="1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운송오더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/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전자인수도증 운송로그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운송로그 상세 페이지 이동 버튼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55778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  <p:graphicFrame>
        <p:nvGraphicFramePr>
          <p:cNvPr id="12" name="Group 22">
            <a:extLst>
              <a:ext uri="{FF2B5EF4-FFF2-40B4-BE49-F238E27FC236}">
                <a16:creationId xmlns:a16="http://schemas.microsoft.com/office/drawing/2014/main" id="{71795A98-A813-B164-A9A0-87D422B917B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8822168"/>
              </p:ext>
            </p:extLst>
          </p:nvPr>
        </p:nvGraphicFramePr>
        <p:xfrm>
          <a:off x="385813" y="155432"/>
          <a:ext cx="9118215" cy="65912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관심차량 관리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관심차량 목록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0.4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IF-CCS-FRC-00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1~003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VMS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-00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1~003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ESL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-002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CCS-SC-018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CCS-FRC-001~002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CCS-VMS-001~003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977208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505BC3-34C3-A789-5D45-94DB38F7A1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013A536C-B8BA-A7D0-1BF2-FFA84D9654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6772512"/>
              </p:ext>
            </p:extLst>
          </p:nvPr>
        </p:nvGraphicFramePr>
        <p:xfrm>
          <a:off x="385813" y="844867"/>
          <a:ext cx="4477768" cy="3144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419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657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34217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1164673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2110332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196372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입</a:t>
                      </a: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/</a:t>
                      </a: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출력 정보 일람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I/O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이벤트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기능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링크 포함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차량번호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조회할 차량번호 입력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029057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선택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 필터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상태별 필터링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7830025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화면 실시간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5244686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추가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목록에 추가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제거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목록에서 제거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1760960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그룹 관리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그룹 관리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추적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실시간 추적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94536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I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클릭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데이터 갱신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화면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화면을 실시간으로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804527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모니터링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전자인수도증 데이터 실시간 모니터링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4273331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목록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 목록 테이블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67606128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 정보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차량의 현재 상태 정보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3884523"/>
                  </a:ext>
                </a:extLst>
              </a:tr>
              <a:tr h="181512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O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표시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실시간 알림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 변경 시 알림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92502927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E5CED12A-7BBD-7063-5B22-37060112C9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973982"/>
              </p:ext>
            </p:extLst>
          </p:nvPr>
        </p:nvGraphicFramePr>
        <p:xfrm>
          <a:off x="5042420" y="844867"/>
          <a:ext cx="4461607" cy="231369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60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1016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8663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업무흐름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업무 흐름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사용자가 운송차량 조회 화면에 접근한다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260006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차량번호를 입력하거나 차량 상태 필터를 설정한다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시스템은 설정된 조건에 따라 차량 정보를 조회하여 표시한다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4743532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버튼을 클릭하여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올컨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e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화면을 실시간으로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7287237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미러링된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화면에서 전자인수도증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운송오더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알림 등의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관심 있는 차량을 관심차량 목록에 추가할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27614104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관심차량은 그룹으로 관리되어 실시간 추적이 가능하다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87378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상태가 변경되면 실시간 알림이 표시된다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10503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사용자는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새로고침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버튼을 클릭하여 최신 차량 정보를 확인할 수 있다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.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03814765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D8675513-F6AE-A738-F894-DD62BC7198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15452998"/>
              </p:ext>
            </p:extLst>
          </p:nvPr>
        </p:nvGraphicFramePr>
        <p:xfrm>
          <a:off x="385813" y="4062711"/>
          <a:ext cx="9118215" cy="230266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5062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374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77251">
                  <a:extLst>
                    <a:ext uri="{9D8B030D-6E8A-4147-A177-3AD203B41FA5}">
                      <a16:colId xmlns:a16="http://schemas.microsoft.com/office/drawing/2014/main" val="2373070566"/>
                    </a:ext>
                  </a:extLst>
                </a:gridCol>
                <a:gridCol w="4946574">
                  <a:extLst>
                    <a:ext uri="{9D8B030D-6E8A-4147-A177-3AD203B41FA5}">
                      <a16:colId xmlns:a16="http://schemas.microsoft.com/office/drawing/2014/main" val="4022410431"/>
                    </a:ext>
                  </a:extLst>
                </a:gridCol>
                <a:gridCol w="1010023">
                  <a:extLst>
                    <a:ext uri="{9D8B030D-6E8A-4147-A177-3AD203B41FA5}">
                      <a16:colId xmlns:a16="http://schemas.microsoft.com/office/drawing/2014/main" val="189226924"/>
                    </a:ext>
                  </a:extLst>
                </a:gridCol>
              </a:tblGrid>
              <a:tr h="0">
                <a:tc gridSpan="5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ko-KR" altLang="en-US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설계 항목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34559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번호</a:t>
                      </a:r>
                      <a:endParaRPr lang="en-US" altLang="ko-KR" sz="800" b="0" i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 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번호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설계 항목명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포인트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비고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DBMS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조회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데이터 조회 시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SQL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삽입 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파라미터화된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쿼리 사용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SR1-5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서비스 요청 및 결과 검증 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데이터의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XSS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방지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HTML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인코딩 적용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8733984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SR1-6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웹 기반 중요기능 수행 요청 유효성 검증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조회 요청의 유효성 검증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CSRF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토큰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73346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 대상 및 방식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인증된 사용자만 차량 조회 접근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검증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SR2-4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중요자원 접근통제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사용자 권한별 차량 조회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역할 기반 접근 제어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SR2-7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저장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데이터 안전한 저장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민감 정보 암호화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61603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SR2-8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중요정보 전송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데이터 안전한 전송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en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HTTPS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통신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009101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SR3-1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예외처리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차량 조회 오류 시 적절한 메시지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시스템 정보 노출 방지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68439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SR4-1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5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세션통제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상태 기반 차량 조회 제어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, </a:t>
                      </a:r>
                      <a:r>
                        <a:rPr lang="ko-KR" altLang="en-US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나눔스퀘어 Regular" panose="020B0600000101010101" pitchFamily="34" charset="-127"/>
                          <a:ea typeface="나눔스퀘어 Regular" panose="020B0600000101010101" pitchFamily="34" charset="-127"/>
                        </a:rPr>
                        <a:t>세션 만료 시 로그인 요구</a:t>
                      </a:r>
                      <a:endParaRPr lang="en-US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나눔스퀘어 Regular" panose="020B0600000101010101" pitchFamily="34" charset="-127"/>
                        <a:ea typeface="나눔스퀘어 Regular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64397875"/>
                  </a:ext>
                </a:extLst>
              </a:tr>
            </a:tbl>
          </a:graphicData>
        </a:graphic>
      </p:graphicFrame>
      <p:graphicFrame>
        <p:nvGraphicFramePr>
          <p:cNvPr id="2" name="Group 22">
            <a:extLst>
              <a:ext uri="{FF2B5EF4-FFF2-40B4-BE49-F238E27FC236}">
                <a16:creationId xmlns:a16="http://schemas.microsoft.com/office/drawing/2014/main" id="{7022924F-9316-1F1E-551B-8312A24D3D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3447501"/>
              </p:ext>
            </p:extLst>
          </p:nvPr>
        </p:nvGraphicFramePr>
        <p:xfrm>
          <a:off x="385813" y="155432"/>
          <a:ext cx="9118215" cy="659127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–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관심차량 관리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관심차량 목록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0.4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IF-CCS-FRC-00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1~003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VMS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-00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1~003</a:t>
                      </a:r>
                    </a:p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IF-CCS-</a:t>
                      </a: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ESL</a:t>
                      </a:r>
                      <a:r>
                        <a:rPr lang="en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34" charset="-127"/>
                          <a:ea typeface="+mn-ea"/>
                        </a:rPr>
                        <a:t>-002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CCS-SC-018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CCS-FRC-001~002</a:t>
                      </a:r>
                      <a:b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CCS-VMS-001~003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8419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B97EB-7869-7116-25EC-8E0FAF99B4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5200CCB-5417-D7C6-8E90-48D3268E6BF7}"/>
              </a:ext>
            </a:extLst>
          </p:cNvPr>
          <p:cNvGrpSpPr/>
          <p:nvPr/>
        </p:nvGrpSpPr>
        <p:grpSpPr>
          <a:xfrm>
            <a:off x="386014" y="533370"/>
            <a:ext cx="9118933" cy="400110"/>
            <a:chOff x="2122326" y="1032167"/>
            <a:chExt cx="6393014" cy="431946"/>
          </a:xfrm>
        </p:grpSpPr>
        <p:sp>
          <p:nvSpPr>
            <p:cNvPr id="3" name="Text Box 85">
              <a:extLst>
                <a:ext uri="{FF2B5EF4-FFF2-40B4-BE49-F238E27FC236}">
                  <a16:creationId xmlns:a16="http://schemas.microsoft.com/office/drawing/2014/main" id="{B42DFAC2-5DFA-1FBD-8EC2-18FB570C7CCA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2374743" y="1032167"/>
              <a:ext cx="6140597" cy="43194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013" anchor="ctr">
              <a:spAutoFit/>
            </a:bodyPr>
            <a:lstStyle>
              <a:lvl1pPr marL="457200" indent="-457200" eaLnBrk="0" hangingPunct="0">
                <a:spcBef>
                  <a:spcPct val="20000"/>
                </a:spcBef>
                <a:buFont typeface="Arial"/>
                <a:buChar char="•"/>
                <a:defRPr sz="3200">
                  <a:solidFill>
                    <a:schemeClr val="tx1"/>
                  </a:solidFill>
                  <a:latin typeface="맑은 고딕"/>
                  <a:ea typeface="맑은 고딕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/>
                <a:buChar char="–"/>
                <a:defRPr sz="2800">
                  <a:solidFill>
                    <a:schemeClr val="tx1"/>
                  </a:solidFill>
                  <a:latin typeface="맑은 고딕"/>
                  <a:ea typeface="맑은 고딕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/>
                <a:buChar char="•"/>
                <a:defRPr sz="2400">
                  <a:solidFill>
                    <a:schemeClr val="tx1"/>
                  </a:solidFill>
                  <a:latin typeface="맑은 고딕"/>
                  <a:ea typeface="맑은 고딕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/>
                <a:buChar char="–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9pPr>
            </a:lstStyle>
            <a:p>
              <a:pPr marL="0" marR="0" lvl="0" indent="0" algn="l" defTabSz="995690" rtl="0" eaLnBrk="1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Font typeface="Arial"/>
                <a:buNone/>
                <a:defRPr/>
              </a:pPr>
              <a:r>
                <a:rPr kumimoji="0" lang="ko-KR" altLang="en-US" sz="2000" b="1" u="none" strike="noStrike" kern="1200" cap="none" spc="-50" normalizeH="0" baseline="0" dirty="0" err="1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체인포털</a:t>
              </a:r>
              <a:r>
                <a:rPr kumimoji="0" lang="ko-KR" altLang="en-US" sz="2000" b="1" u="none" strike="noStrike" kern="1200" cap="none" spc="-50" normalizeH="0" baseline="0" dirty="0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 관제시스템 화면 구성 요약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00649C8C-4687-E9AA-0701-F3594F495263}"/>
                </a:ext>
              </a:extLst>
            </p:cNvPr>
            <p:cNvSpPr/>
            <p:nvPr/>
          </p:nvSpPr>
          <p:spPr>
            <a:xfrm>
              <a:off x="2122326" y="1048405"/>
              <a:ext cx="252416" cy="388693"/>
            </a:xfrm>
            <a:prstGeom prst="rect">
              <a:avLst/>
            </a:prstGeom>
            <a:solidFill>
              <a:srgbClr val="002D68"/>
            </a:solidFill>
            <a:ln>
              <a:noFill/>
            </a:ln>
          </p:spPr>
          <p:txBody>
            <a:bodyPr vert="horz" wrap="square" lIns="91440" tIns="45720" rIns="91440" bIns="45720" anchor="ctr" anchorCtr="0"/>
            <a:lstStyle/>
            <a:p>
              <a:pPr marL="0" marR="0" lvl="0" indent="0" algn="ctr" defTabSz="99569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400" b="1" dirty="0">
                  <a:ln w="9525">
                    <a:solidFill>
                      <a:prstClr val="white">
                        <a:lumMod val="50000"/>
                        <a:alpha val="0"/>
                      </a:prstClr>
                    </a:solidFill>
                  </a:ln>
                  <a:solidFill>
                    <a:prstClr val="white"/>
                  </a:solidFill>
                  <a:latin typeface="NanumSquareOTF ExtraBold" panose="020B0600000101010101" pitchFamily="34" charset="-127"/>
                  <a:ea typeface="NanumSquareOTF ExtraBold" panose="020B0600000101010101" pitchFamily="34" charset="-127"/>
                </a:rPr>
                <a:t>1</a:t>
              </a:r>
              <a:endParaRPr kumimoji="0" lang="ko-KR" altLang="en-US" sz="1400" b="1" u="none" strike="noStrike" kern="1200" cap="none" spc="0" normalizeH="0" baseline="0" dirty="0">
                <a:ln w="9525">
                  <a:solidFill>
                    <a:prstClr val="white">
                      <a:lumMod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NanumSquareOTF ExtraBold" panose="020B0600000101010101" pitchFamily="34" charset="-127"/>
                <a:ea typeface="NanumSquareOTF ExtraBold" panose="020B0600000101010101" pitchFamily="34" charset="-127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61C62EC7-BEFE-E1AE-47CB-F11A3DC5B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18988025"/>
              </p:ext>
            </p:extLst>
          </p:nvPr>
        </p:nvGraphicFramePr>
        <p:xfrm>
          <a:off x="386792" y="1095554"/>
          <a:ext cx="9115970" cy="53733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1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03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64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9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931063">
                  <a:extLst>
                    <a:ext uri="{9D8B030D-6E8A-4147-A177-3AD203B41FA5}">
                      <a16:colId xmlns:a16="http://schemas.microsoft.com/office/drawing/2014/main" val="2470877003"/>
                    </a:ext>
                  </a:extLst>
                </a:gridCol>
                <a:gridCol w="212441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557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05236"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순번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 </a:t>
                      </a:r>
                      <a:r>
                        <a:rPr lang="en-US" altLang="ko-KR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인터페이스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16810">
                <a:tc rowSpan="3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5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메인 대시보드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콜센터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콜센터 통합 관제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대시보드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접수 현황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접수 현황을 차트와 테이블로 표시하는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33973"/>
                  </a:ext>
                </a:extLst>
              </a:tr>
              <a:tr h="5168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CCS-VDB-005</a:t>
                      </a:r>
                    </a:p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CCS-FRC-004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IF-CCS-FRC-004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실시간 이상상태 알림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이상 상태 발생 시 빨간색으로 강조 표시하고 알림 팝업을 표시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846154"/>
                  </a:ext>
                </a:extLst>
              </a:tr>
              <a:tr h="5168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CCS-SNM-004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API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응답 상태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API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응답 시간과 성공률을 실시간으로 표시하는 모니터링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602670"/>
                  </a:ext>
                </a:extLst>
              </a:tr>
              <a:tr h="516810">
                <a:tc rowSpan="7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6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7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메인 대시보드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(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온독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)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7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콜센터 통합 관제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대시보드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CCS-UUX-003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-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드래그 앤 드롭 위젯 구성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사용자가 위젯을 배치하고 크기를 조절할 수 있는 대시보드 구성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44533"/>
                  </a:ext>
                </a:extLst>
              </a:tr>
              <a:tr h="516810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혼잡도 실시간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터미널별 혼잡도 상태를 실시간으로 표시하는 카드형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7178533"/>
                  </a:ext>
                </a:extLst>
              </a:tr>
              <a:tr h="516810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헬스체크 실시간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터미널별 헬스체크 상태를 실시간으로 표시하는 카드형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427737"/>
                  </a:ext>
                </a:extLst>
              </a:tr>
              <a:tr h="5168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리소스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터미널별 리소스 사용량을 그래프로 표시하는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27118"/>
                  </a:ext>
                </a:extLst>
              </a:tr>
              <a:tr h="5168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접수 현황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접수 현황을 차트와 테이블로 표시하는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6171268"/>
                  </a:ext>
                </a:extLst>
              </a:tr>
              <a:tr h="5168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CCS-VDB-005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IF-CCS-FRC-004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실시간 이상상태 알림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이상 상태 발생 시 빨간색으로 강조 표시하고 알림 팝업을 표시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2518410"/>
                  </a:ext>
                </a:extLst>
              </a:tr>
              <a:tr h="51681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CCS-SNM-004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API </a:t>
                      </a: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응답 상태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API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응답 시간과 성공률을 실시간으로 표시하는 모니터링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79777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40734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ED92EE-4DDD-90A3-6DB8-F1A7EECDAF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B3BF8E99-557A-1652-2961-FD54C499CEAC}"/>
              </a:ext>
            </a:extLst>
          </p:cNvPr>
          <p:cNvGrpSpPr/>
          <p:nvPr/>
        </p:nvGrpSpPr>
        <p:grpSpPr>
          <a:xfrm>
            <a:off x="386014" y="533370"/>
            <a:ext cx="9118933" cy="400110"/>
            <a:chOff x="2122326" y="1032167"/>
            <a:chExt cx="6393014" cy="431946"/>
          </a:xfrm>
        </p:grpSpPr>
        <p:sp>
          <p:nvSpPr>
            <p:cNvPr id="3" name="Text Box 85">
              <a:extLst>
                <a:ext uri="{FF2B5EF4-FFF2-40B4-BE49-F238E27FC236}">
                  <a16:creationId xmlns:a16="http://schemas.microsoft.com/office/drawing/2014/main" id="{CE750351-5866-FF3E-3F6D-31F283BD0D8F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2374743" y="1032167"/>
              <a:ext cx="6140597" cy="43194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013" anchor="ctr">
              <a:spAutoFit/>
            </a:bodyPr>
            <a:lstStyle>
              <a:lvl1pPr marL="457200" indent="-457200" eaLnBrk="0" hangingPunct="0">
                <a:spcBef>
                  <a:spcPct val="20000"/>
                </a:spcBef>
                <a:buFont typeface="Arial"/>
                <a:buChar char="•"/>
                <a:defRPr sz="3200">
                  <a:solidFill>
                    <a:schemeClr val="tx1"/>
                  </a:solidFill>
                  <a:latin typeface="맑은 고딕"/>
                  <a:ea typeface="맑은 고딕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/>
                <a:buChar char="–"/>
                <a:defRPr sz="2800">
                  <a:solidFill>
                    <a:schemeClr val="tx1"/>
                  </a:solidFill>
                  <a:latin typeface="맑은 고딕"/>
                  <a:ea typeface="맑은 고딕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/>
                <a:buChar char="•"/>
                <a:defRPr sz="2400">
                  <a:solidFill>
                    <a:schemeClr val="tx1"/>
                  </a:solidFill>
                  <a:latin typeface="맑은 고딕"/>
                  <a:ea typeface="맑은 고딕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/>
                <a:buChar char="–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9pPr>
            </a:lstStyle>
            <a:p>
              <a:pPr marL="0" marR="0" lvl="0" indent="0" algn="l" defTabSz="995690" rtl="0" eaLnBrk="1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Font typeface="Arial"/>
                <a:buNone/>
                <a:defRPr/>
              </a:pPr>
              <a:r>
                <a:rPr kumimoji="0" lang="ko-KR" altLang="en-US" sz="2000" b="1" u="none" strike="noStrike" kern="1200" cap="none" spc="-50" normalizeH="0" baseline="0" dirty="0" err="1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체인포털</a:t>
              </a:r>
              <a:r>
                <a:rPr kumimoji="0" lang="ko-KR" altLang="en-US" sz="2000" b="1" u="none" strike="noStrike" kern="1200" cap="none" spc="-50" normalizeH="0" baseline="0" dirty="0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 관제시스템 화면 구성 요약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55AF4BC-790C-85E1-F041-23C3A22179F7}"/>
                </a:ext>
              </a:extLst>
            </p:cNvPr>
            <p:cNvSpPr/>
            <p:nvPr/>
          </p:nvSpPr>
          <p:spPr>
            <a:xfrm>
              <a:off x="2122326" y="1048405"/>
              <a:ext cx="252416" cy="388693"/>
            </a:xfrm>
            <a:prstGeom prst="rect">
              <a:avLst/>
            </a:prstGeom>
            <a:solidFill>
              <a:srgbClr val="002D68"/>
            </a:solidFill>
            <a:ln>
              <a:noFill/>
            </a:ln>
          </p:spPr>
          <p:txBody>
            <a:bodyPr vert="horz" wrap="square" lIns="91440" tIns="45720" rIns="91440" bIns="45720" anchor="ctr" anchorCtr="0"/>
            <a:lstStyle/>
            <a:p>
              <a:pPr marL="0" marR="0" lvl="0" indent="0" algn="ctr" defTabSz="99569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400" b="1" dirty="0">
                  <a:ln w="9525">
                    <a:solidFill>
                      <a:prstClr val="white">
                        <a:lumMod val="50000"/>
                        <a:alpha val="0"/>
                      </a:prstClr>
                    </a:solidFill>
                  </a:ln>
                  <a:solidFill>
                    <a:prstClr val="white"/>
                  </a:solidFill>
                  <a:latin typeface="NanumSquareOTF ExtraBold" panose="020B0600000101010101" pitchFamily="34" charset="-127"/>
                  <a:ea typeface="NanumSquareOTF ExtraBold" panose="020B0600000101010101" pitchFamily="34" charset="-127"/>
                </a:rPr>
                <a:t>1</a:t>
              </a:r>
              <a:endParaRPr kumimoji="0" lang="ko-KR" altLang="en-US" sz="1400" b="1" u="none" strike="noStrike" kern="1200" cap="none" spc="0" normalizeH="0" baseline="0" dirty="0">
                <a:ln w="9525">
                  <a:solidFill>
                    <a:prstClr val="white">
                      <a:lumMod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NanumSquareOTF ExtraBold" panose="020B0600000101010101" pitchFamily="34" charset="-127"/>
                <a:ea typeface="NanumSquareOTF ExtraBold" panose="020B0600000101010101" pitchFamily="34" charset="-127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AF896F7-4361-C251-88D0-FC583DED954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5578524"/>
              </p:ext>
            </p:extLst>
          </p:nvPr>
        </p:nvGraphicFramePr>
        <p:xfrm>
          <a:off x="386792" y="1095554"/>
          <a:ext cx="9115970" cy="54116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1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03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64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9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9875">
                  <a:extLst>
                    <a:ext uri="{9D8B030D-6E8A-4147-A177-3AD203B41FA5}">
                      <a16:colId xmlns:a16="http://schemas.microsoft.com/office/drawing/2014/main" val="1651970985"/>
                    </a:ext>
                  </a:extLst>
                </a:gridCol>
                <a:gridCol w="21656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557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41338"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순번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 </a:t>
                      </a:r>
                      <a:r>
                        <a:rPr lang="en-US" altLang="ko-KR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인터페이스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0859">
                <a:tc rowSpan="4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7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통계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통계 조회 및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시각화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CCS-CAR-001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통계 차트 시각화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차트 도구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(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도넛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,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라인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,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막대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)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를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사용하여 민원 통계를 시각화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33973"/>
                  </a:ext>
                </a:extLst>
              </a:tr>
              <a:tr h="43085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CCS-CAR-00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통계 요약 정보 표시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선택된 민원 유형별 상세 통계 정보를 카드 형태로 표시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846154"/>
                  </a:ext>
                </a:extLst>
              </a:tr>
              <a:tr h="430859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CCS-CAR-00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3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장애 민원 상세 테이블 표시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시스템별 장애 민원을 테이블 형태로 분류하여 표시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829923"/>
                  </a:ext>
                </a:extLst>
              </a:tr>
              <a:tr h="430859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CCS-CAR-00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4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데이터 다운로드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엑셀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, </a:t>
                      </a: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PDF, CSV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형식으로 데이터를 다운로드할 수 있는 버튼 제공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647920"/>
                  </a:ext>
                </a:extLst>
              </a:tr>
              <a:tr h="430859">
                <a:tc rowSpan="6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8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6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CCS-SC-008</a:t>
                      </a: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i="0" dirty="0"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</a:t>
                      </a:r>
                      <a:br>
                        <a:rPr lang="en-US" altLang="ko-KR" sz="900" dirty="0"/>
                      </a:br>
                      <a:r>
                        <a:rPr lang="ko-KR" altLang="en-US" sz="900" dirty="0"/>
                        <a:t>화면</a:t>
                      </a: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6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i="0" dirty="0"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전체 관리 및 </a:t>
                      </a:r>
                      <a:br>
                        <a:rPr lang="en-US" altLang="ko-KR" sz="900" dirty="0"/>
                      </a:br>
                      <a:r>
                        <a:rPr lang="ko-KR" altLang="en-US" sz="900" dirty="0"/>
                        <a:t>처리</a:t>
                      </a: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상태 관리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처리 상태를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상태별로 색상을 구분하여 표시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602670"/>
                  </a:ext>
                </a:extLst>
              </a:tr>
              <a:tr h="430859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처리 이력 추적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처리 과정 타임라인 형태로 표시 및 담당자 변경 이력 기록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44533"/>
                  </a:ext>
                </a:extLst>
              </a:tr>
              <a:tr h="430859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검색 인터페이스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다양한 검색 조건을 선택할 수 있는 검색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7178533"/>
                  </a:ext>
                </a:extLst>
              </a:tr>
              <a:tr h="430859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CCS-CMS-005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자동 분류 및 배정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유형을 자동으로 분류하고 담당자에게 자동 배정하는 시스템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427737"/>
                  </a:ext>
                </a:extLst>
              </a:tr>
              <a:tr h="430859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CCS-UCF-001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관리 단축키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키보드 단축키로 지원 및 작업 내역을 기록하는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27118"/>
                  </a:ext>
                </a:extLst>
              </a:tr>
              <a:tr h="430859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CCS-UCF-002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검색 자동완성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검색어 입력 시 자동완성 지원 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/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검색 조건 저장 및 불러오기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077136"/>
                  </a:ext>
                </a:extLst>
              </a:tr>
              <a:tr h="430859">
                <a:tc rowSpan="2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9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CCS-SC-009</a:t>
                      </a: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i="0" dirty="0"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</a:t>
                      </a:r>
                      <a:br>
                        <a:rPr lang="en-US" altLang="ko-KR" sz="900" dirty="0"/>
                      </a:br>
                      <a:r>
                        <a:rPr lang="ko-KR" altLang="en-US" sz="900" dirty="0"/>
                        <a:t>상세조회 </a:t>
                      </a:r>
                      <a:br>
                        <a:rPr lang="en-US" altLang="ko-KR" sz="900" dirty="0"/>
                      </a:br>
                      <a:r>
                        <a:rPr lang="ko-KR" altLang="en-US" sz="900" dirty="0"/>
                        <a:t>화면</a:t>
                      </a: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900" b="0" i="0" dirty="0"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민원 상세 정보 조회 </a:t>
                      </a:r>
                      <a:br>
                        <a:rPr lang="en-US" altLang="ko-KR" sz="900" dirty="0"/>
                      </a:br>
                      <a:r>
                        <a:rPr lang="ko-KR" altLang="en-US" sz="900" dirty="0"/>
                        <a:t>및 처리</a:t>
                      </a: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CCS-CMS-002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상태 관리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상태를 선택하고 상태별로 색상을 구분하여 표시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861998"/>
                  </a:ext>
                </a:extLst>
              </a:tr>
              <a:tr h="430859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latinLnBrk="1"/>
                      <a:endParaRPr lang="ko-KR" altLang="en-US" sz="900" dirty="0"/>
                    </a:p>
                  </a:txBody>
                  <a:tcPr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>
                          <a:lumMod val="8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CCS-CMS-003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처리 이력 추적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처리 과정을 타임라인 형태로 표시하고 담당자 변경 이력을 기록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24911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5379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91D67-81D0-7514-E655-271A54A71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72E8A702-82D3-B6E2-4F04-5AEF1C606F1F}"/>
              </a:ext>
            </a:extLst>
          </p:cNvPr>
          <p:cNvGrpSpPr/>
          <p:nvPr/>
        </p:nvGrpSpPr>
        <p:grpSpPr>
          <a:xfrm>
            <a:off x="386014" y="533370"/>
            <a:ext cx="9118933" cy="400110"/>
            <a:chOff x="2122326" y="1032167"/>
            <a:chExt cx="6393014" cy="431946"/>
          </a:xfrm>
        </p:grpSpPr>
        <p:sp>
          <p:nvSpPr>
            <p:cNvPr id="3" name="Text Box 85">
              <a:extLst>
                <a:ext uri="{FF2B5EF4-FFF2-40B4-BE49-F238E27FC236}">
                  <a16:creationId xmlns:a16="http://schemas.microsoft.com/office/drawing/2014/main" id="{5C7598D8-9F05-F46D-5C18-0EF6E0995E7E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2374743" y="1032167"/>
              <a:ext cx="6140597" cy="43194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013" anchor="ctr">
              <a:spAutoFit/>
            </a:bodyPr>
            <a:lstStyle>
              <a:lvl1pPr marL="457200" indent="-457200" eaLnBrk="0" hangingPunct="0">
                <a:spcBef>
                  <a:spcPct val="20000"/>
                </a:spcBef>
                <a:buFont typeface="Arial"/>
                <a:buChar char="•"/>
                <a:defRPr sz="3200">
                  <a:solidFill>
                    <a:schemeClr val="tx1"/>
                  </a:solidFill>
                  <a:latin typeface="맑은 고딕"/>
                  <a:ea typeface="맑은 고딕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/>
                <a:buChar char="–"/>
                <a:defRPr sz="2800">
                  <a:solidFill>
                    <a:schemeClr val="tx1"/>
                  </a:solidFill>
                  <a:latin typeface="맑은 고딕"/>
                  <a:ea typeface="맑은 고딕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/>
                <a:buChar char="•"/>
                <a:defRPr sz="2400">
                  <a:solidFill>
                    <a:schemeClr val="tx1"/>
                  </a:solidFill>
                  <a:latin typeface="맑은 고딕"/>
                  <a:ea typeface="맑은 고딕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/>
                <a:buChar char="–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9pPr>
            </a:lstStyle>
            <a:p>
              <a:pPr marL="0" marR="0" lvl="0" indent="0" algn="l" defTabSz="995690" rtl="0" eaLnBrk="1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Font typeface="Arial"/>
                <a:buNone/>
                <a:defRPr/>
              </a:pPr>
              <a:r>
                <a:rPr kumimoji="0" lang="ko-KR" altLang="en-US" sz="2000" b="1" u="none" strike="noStrike" kern="1200" cap="none" spc="-50" normalizeH="0" baseline="0" dirty="0" err="1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체인포털</a:t>
              </a:r>
              <a:r>
                <a:rPr kumimoji="0" lang="ko-KR" altLang="en-US" sz="2000" b="1" u="none" strike="noStrike" kern="1200" cap="none" spc="-50" normalizeH="0" baseline="0" dirty="0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 관제시스템 화면 구성 요약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BEE8DBA3-52C0-F263-CA7E-6621389EE519}"/>
                </a:ext>
              </a:extLst>
            </p:cNvPr>
            <p:cNvSpPr/>
            <p:nvPr/>
          </p:nvSpPr>
          <p:spPr>
            <a:xfrm>
              <a:off x="2122326" y="1048405"/>
              <a:ext cx="252416" cy="388693"/>
            </a:xfrm>
            <a:prstGeom prst="rect">
              <a:avLst/>
            </a:prstGeom>
            <a:solidFill>
              <a:srgbClr val="002D68"/>
            </a:solidFill>
            <a:ln>
              <a:noFill/>
            </a:ln>
          </p:spPr>
          <p:txBody>
            <a:bodyPr vert="horz" wrap="square" lIns="91440" tIns="45720" rIns="91440" bIns="45720" anchor="ctr" anchorCtr="0"/>
            <a:lstStyle/>
            <a:p>
              <a:pPr marL="0" marR="0" lvl="0" indent="0" algn="ctr" defTabSz="99569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400" b="1" dirty="0">
                  <a:ln w="9525">
                    <a:solidFill>
                      <a:prstClr val="white">
                        <a:lumMod val="50000"/>
                        <a:alpha val="0"/>
                      </a:prstClr>
                    </a:solidFill>
                  </a:ln>
                  <a:solidFill>
                    <a:prstClr val="white"/>
                  </a:solidFill>
                  <a:latin typeface="NanumSquareOTF ExtraBold" panose="020B0600000101010101" pitchFamily="34" charset="-127"/>
                  <a:ea typeface="NanumSquareOTF ExtraBold" panose="020B0600000101010101" pitchFamily="34" charset="-127"/>
                </a:rPr>
                <a:t>1</a:t>
              </a:r>
              <a:endParaRPr kumimoji="0" lang="ko-KR" altLang="en-US" sz="1400" b="1" u="none" strike="noStrike" kern="1200" cap="none" spc="0" normalizeH="0" baseline="0" dirty="0">
                <a:ln w="9525">
                  <a:solidFill>
                    <a:prstClr val="white">
                      <a:lumMod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NanumSquareOTF ExtraBold" panose="020B0600000101010101" pitchFamily="34" charset="-127"/>
                <a:ea typeface="NanumSquareOTF ExtraBold" panose="020B0600000101010101" pitchFamily="34" charset="-127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4DD76F86-F0FD-967D-E8E0-302BDEA612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8293906"/>
              </p:ext>
            </p:extLst>
          </p:nvPr>
        </p:nvGraphicFramePr>
        <p:xfrm>
          <a:off x="386792" y="1095554"/>
          <a:ext cx="9115970" cy="53604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1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03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64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9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9875">
                  <a:extLst>
                    <a:ext uri="{9D8B030D-6E8A-4147-A177-3AD203B41FA5}">
                      <a16:colId xmlns:a16="http://schemas.microsoft.com/office/drawing/2014/main" val="2622577251"/>
                    </a:ext>
                  </a:extLst>
                </a:gridCol>
                <a:gridCol w="21656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557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41338"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순번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 </a:t>
                      </a:r>
                      <a:r>
                        <a:rPr lang="en-US" altLang="ko-KR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fontAlgn="auto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인터페이스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5377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10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CCS-SC-010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등록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신규 민원 등록 및 접수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CCS-CMS-001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IF-CCS-CMP-001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접수 폼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정보를 입력할 수 있는 폼과 유효성 검사 기능 제공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33973"/>
                  </a:ext>
                </a:extLst>
              </a:tr>
              <a:tr h="465377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11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CCS-SC-011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도움말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관련 도움말 및 가이드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CCS-UCF-003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관리 도움말 시스템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민원 관리 기능별 도움말과 튜토리얼을 제공하는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846154"/>
                  </a:ext>
                </a:extLst>
              </a:tr>
              <a:tr h="465377">
                <a:tc rowSpan="4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12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CCS-SC-012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리소스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모니터링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리소스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CCS-SNM-001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서버 상태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터미널별 서버 상태를 실시간으로 모니터링하는 테이블 형태의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829923"/>
                  </a:ext>
                </a:extLst>
              </a:tr>
              <a:tr h="465377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CCS-SNM-002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리소스 사용량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터미널별 </a:t>
                      </a: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CPU,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메모리 사용량을 그래프로 표시하는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8647920"/>
                  </a:ext>
                </a:extLst>
              </a:tr>
              <a:tr h="465377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CCS-SNM-003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컨테이너 리소스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컨테이너별 리소스 사용량을 실시간으로 표시하는 차트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9602670"/>
                  </a:ext>
                </a:extLst>
              </a:tr>
              <a:tr h="465377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CCS-SNM-004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API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응답 상태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API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응답 시간과 성공률을 실시간으로 표시하는 모니터링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3344533"/>
                  </a:ext>
                </a:extLst>
              </a:tr>
              <a:tr h="465377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13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CCS-SC-013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에이전트 로그 조회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에이전트 로그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조회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CCS-FRC-003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IF-CCS-TER-008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에이전트 로그 조회 시스템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터미널 로그를 조회하고 메시지를 분석하는 테이블 형태의 인터페이스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7178533"/>
                  </a:ext>
                </a:extLst>
              </a:tr>
              <a:tr h="465377">
                <a:tc rowSpan="4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14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CCS-SC-014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발행현황 화면</a:t>
                      </a:r>
                      <a:endParaRPr lang="en-US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발행 현황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조회 및 관리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CCS-ECS-001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생성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누락건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보정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생성 누락  보정 버튼 과 확인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모달을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제공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427737"/>
                  </a:ext>
                </a:extLst>
              </a:tr>
              <a:tr h="4653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CCS-ECS-002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수동 삭제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삭제 버튼과 확인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모달을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제공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38027118"/>
                  </a:ext>
                </a:extLst>
              </a:tr>
              <a:tr h="4653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CCS-ECS-003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보정 작업 로그 관리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보정 작업 내역을 로그 형태로 표시하고 이력을 추적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01077136"/>
                  </a:ext>
                </a:extLst>
              </a:tr>
              <a:tr h="46537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CCS-FRC-002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실시간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데이터를 모니터링하는 테이블 형태의 인터페이스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1386199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2565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0E4E63-515D-DD7E-850F-89E64CA7FB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CB431E86-3B16-7B16-CD68-7797EA5A78BA}"/>
              </a:ext>
            </a:extLst>
          </p:cNvPr>
          <p:cNvGrpSpPr/>
          <p:nvPr/>
        </p:nvGrpSpPr>
        <p:grpSpPr>
          <a:xfrm>
            <a:off x="386014" y="533370"/>
            <a:ext cx="9118933" cy="400110"/>
            <a:chOff x="2122326" y="1032167"/>
            <a:chExt cx="6393014" cy="431946"/>
          </a:xfrm>
        </p:grpSpPr>
        <p:sp>
          <p:nvSpPr>
            <p:cNvPr id="3" name="Text Box 85">
              <a:extLst>
                <a:ext uri="{FF2B5EF4-FFF2-40B4-BE49-F238E27FC236}">
                  <a16:creationId xmlns:a16="http://schemas.microsoft.com/office/drawing/2014/main" id="{AC439FFA-638E-AE7C-999E-366D1F717DF1}"/>
                </a:ext>
              </a:extLst>
            </p:cNvPr>
            <p:cNvSpPr txBox="1">
              <a:spLocks noChangeArrowheads="1"/>
            </p:cNvSpPr>
            <p:nvPr/>
          </p:nvSpPr>
          <p:spPr>
            <a:xfrm>
              <a:off x="2374743" y="1032167"/>
              <a:ext cx="6140597" cy="43194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lIns="108013" anchor="ctr">
              <a:spAutoFit/>
            </a:bodyPr>
            <a:lstStyle>
              <a:lvl1pPr marL="457200" indent="-457200" eaLnBrk="0" hangingPunct="0">
                <a:spcBef>
                  <a:spcPct val="20000"/>
                </a:spcBef>
                <a:buFont typeface="Arial"/>
                <a:buChar char="•"/>
                <a:defRPr sz="3200">
                  <a:solidFill>
                    <a:schemeClr val="tx1"/>
                  </a:solidFill>
                  <a:latin typeface="맑은 고딕"/>
                  <a:ea typeface="맑은 고딕"/>
                </a:defRPr>
              </a:lvl1pPr>
              <a:lvl2pPr marL="742950" indent="-285750" eaLnBrk="0" hangingPunct="0">
                <a:spcBef>
                  <a:spcPct val="20000"/>
                </a:spcBef>
                <a:buFont typeface="Arial"/>
                <a:buChar char="–"/>
                <a:defRPr sz="2800">
                  <a:solidFill>
                    <a:schemeClr val="tx1"/>
                  </a:solidFill>
                  <a:latin typeface="맑은 고딕"/>
                  <a:ea typeface="맑은 고딕"/>
                </a:defRPr>
              </a:lvl2pPr>
              <a:lvl3pPr marL="1143000" indent="-228600" eaLnBrk="0" hangingPunct="0">
                <a:spcBef>
                  <a:spcPct val="20000"/>
                </a:spcBef>
                <a:buFont typeface="Arial"/>
                <a:buChar char="•"/>
                <a:defRPr sz="2400">
                  <a:solidFill>
                    <a:schemeClr val="tx1"/>
                  </a:solidFill>
                  <a:latin typeface="맑은 고딕"/>
                  <a:ea typeface="맑은 고딕"/>
                </a:defRPr>
              </a:lvl3pPr>
              <a:lvl4pPr marL="1600200" indent="-228600" eaLnBrk="0" hangingPunct="0">
                <a:spcBef>
                  <a:spcPct val="20000"/>
                </a:spcBef>
                <a:buFont typeface="Arial"/>
                <a:buChar char="–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4pPr>
              <a:lvl5pPr marL="2057400" indent="-228600" eaLnBrk="0" hangingPunct="0">
                <a:spcBef>
                  <a:spcPct val="20000"/>
                </a:spcBef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/>
                <a:buChar char="»"/>
                <a:defRPr sz="2000">
                  <a:solidFill>
                    <a:schemeClr val="tx1"/>
                  </a:solidFill>
                  <a:latin typeface="맑은 고딕"/>
                  <a:ea typeface="맑은 고딕"/>
                </a:defRPr>
              </a:lvl9pPr>
            </a:lstStyle>
            <a:p>
              <a:pPr marL="0" marR="0" lvl="0" indent="0" algn="l" defTabSz="995690" rtl="0" eaLnBrk="1" latinLnBrk="1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Font typeface="Arial"/>
                <a:buNone/>
                <a:defRPr/>
              </a:pPr>
              <a:r>
                <a:rPr kumimoji="0" lang="ko-KR" altLang="en-US" sz="2000" b="1" u="none" strike="noStrike" kern="1200" cap="none" spc="-50" normalizeH="0" baseline="0" dirty="0" err="1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체인포털</a:t>
              </a:r>
              <a:r>
                <a:rPr kumimoji="0" lang="ko-KR" altLang="en-US" sz="2000" b="1" u="none" strike="noStrike" kern="1200" cap="none" spc="-50" normalizeH="0" baseline="0" dirty="0">
                  <a:ln w="9525">
                    <a:solidFill>
                      <a:srgbClr val="4F81BD">
                        <a:alpha val="0"/>
                      </a:srgbClr>
                    </a:solidFill>
                  </a:ln>
                  <a:solidFill>
                    <a:prstClr val="black">
                      <a:lumMod val="95000"/>
                      <a:lumOff val="5000"/>
                    </a:prstClr>
                  </a:solidFill>
                  <a:effectLst/>
                  <a:uLnTx/>
                  <a:uFillTx/>
                  <a:latin typeface="NanumSquareOTF Bold" panose="020B0600000101010101" pitchFamily="34" charset="-127"/>
                  <a:ea typeface="NanumSquareOTF Bold" panose="020B0600000101010101" pitchFamily="34" charset="-127"/>
                  <a:sym typeface="+mn-ea"/>
                </a:rPr>
                <a:t> 관제시스템 화면 구성 요약</a:t>
              </a: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A69A92B2-46A0-5CD2-8DD3-B174A86DAABA}"/>
                </a:ext>
              </a:extLst>
            </p:cNvPr>
            <p:cNvSpPr/>
            <p:nvPr/>
          </p:nvSpPr>
          <p:spPr>
            <a:xfrm>
              <a:off x="2122326" y="1048405"/>
              <a:ext cx="252416" cy="388693"/>
            </a:xfrm>
            <a:prstGeom prst="rect">
              <a:avLst/>
            </a:prstGeom>
            <a:solidFill>
              <a:srgbClr val="002D68"/>
            </a:solidFill>
            <a:ln>
              <a:noFill/>
            </a:ln>
          </p:spPr>
          <p:txBody>
            <a:bodyPr vert="horz" wrap="square" lIns="91440" tIns="45720" rIns="91440" bIns="45720" anchor="ctr" anchorCtr="0"/>
            <a:lstStyle/>
            <a:p>
              <a:pPr marL="0" marR="0" lvl="0" indent="0" algn="ctr" defTabSz="995690" rtl="0" eaLnBrk="1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FontTx/>
                <a:buNone/>
                <a:defRPr/>
              </a:pPr>
              <a:r>
                <a:rPr lang="en-US" altLang="ko-KR" sz="1400" b="1" dirty="0">
                  <a:ln w="9525">
                    <a:solidFill>
                      <a:prstClr val="white">
                        <a:lumMod val="50000"/>
                        <a:alpha val="0"/>
                      </a:prstClr>
                    </a:solidFill>
                  </a:ln>
                  <a:solidFill>
                    <a:prstClr val="white"/>
                  </a:solidFill>
                  <a:latin typeface="NanumSquareOTF ExtraBold" panose="020B0600000101010101" pitchFamily="34" charset="-127"/>
                  <a:ea typeface="NanumSquareOTF ExtraBold" panose="020B0600000101010101" pitchFamily="34" charset="-127"/>
                </a:rPr>
                <a:t>1</a:t>
              </a:r>
              <a:endParaRPr kumimoji="0" lang="ko-KR" altLang="en-US" sz="1400" b="1" u="none" strike="noStrike" kern="1200" cap="none" spc="0" normalizeH="0" baseline="0" dirty="0">
                <a:ln w="9525">
                  <a:solidFill>
                    <a:prstClr val="white">
                      <a:lumMod val="50000"/>
                      <a:alpha val="0"/>
                    </a:prstClr>
                  </a:solidFill>
                </a:ln>
                <a:solidFill>
                  <a:prstClr val="white"/>
                </a:solidFill>
                <a:effectLst/>
                <a:uLnTx/>
                <a:uFillTx/>
                <a:latin typeface="NanumSquareOTF ExtraBold" panose="020B0600000101010101" pitchFamily="34" charset="-127"/>
                <a:ea typeface="NanumSquareOTF ExtraBold" panose="020B0600000101010101" pitchFamily="34" charset="-127"/>
              </a:endParaRP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28C4E37A-198C-77C0-7288-295E6CC4D9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5429501"/>
              </p:ext>
            </p:extLst>
          </p:nvPr>
        </p:nvGraphicFramePr>
        <p:xfrm>
          <a:off x="386792" y="1095554"/>
          <a:ext cx="9115970" cy="53527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68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611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034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8646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898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1335">
                  <a:extLst>
                    <a:ext uri="{9D8B030D-6E8A-4147-A177-3AD203B41FA5}">
                      <a16:colId xmlns:a16="http://schemas.microsoft.com/office/drawing/2014/main" val="4104186370"/>
                    </a:ext>
                  </a:extLst>
                </a:gridCol>
                <a:gridCol w="184414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75576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41338"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 dirty="0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순번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 </a:t>
                      </a:r>
                      <a:r>
                        <a:rPr lang="en-US" altLang="ko-KR" sz="900" b="1" i="0" kern="1200" spc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화면설계명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marL="167640" marR="0" lvl="0" indent="-167640" algn="ctr" defTabSz="914400" rtl="0" eaLnBrk="1" latinLnBrk="0" hangingPunct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defRPr/>
                      </a:pPr>
                      <a:r>
                        <a:rPr lang="ko-KR" altLang="en-US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인터페이스 </a:t>
                      </a:r>
                      <a:r>
                        <a:rPr lang="en-US" altLang="ko-KR" sz="900" b="1" i="0" kern="1200" spc="0" dirty="0">
                          <a:ln w="9525">
                            <a:solidFill>
                              <a:schemeClr val="tx1">
                                <a:lumMod val="50000"/>
                                <a:lumOff val="50000"/>
                                <a:alpha val="0"/>
                              </a:schemeClr>
                            </a:solidFill>
                          </a:ln>
                          <a:solidFill>
                            <a:schemeClr val="lt1"/>
                          </a:solidFill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ID</a:t>
                      </a:r>
                      <a:endParaRPr lang="ko-KR" altLang="en-US" sz="900" b="1" i="0" kern="1200" spc="0" dirty="0">
                        <a:ln w="9525">
                          <a:solidFill>
                            <a:schemeClr val="tx1">
                              <a:lumMod val="50000"/>
                              <a:lumOff val="50000"/>
                              <a:alpha val="0"/>
                            </a:schemeClr>
                          </a:solidFill>
                        </a:ln>
                        <a:solidFill>
                          <a:schemeClr val="lt1"/>
                        </a:solidFill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defRPr/>
                      </a:pPr>
                      <a:r>
                        <a:rPr lang="ko-KR" altLang="en-US" sz="900" b="1" i="0" u="none" strike="noStrike">
                          <a:solidFill>
                            <a:schemeClr val="lt1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화면기능설명</a:t>
                      </a:r>
                      <a:endParaRPr lang="en-US" sz="900" b="1" i="0" u="none" strike="noStrike" dirty="0">
                        <a:solidFill>
                          <a:schemeClr val="lt1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0404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4675">
                <a:tc rowSpan="4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15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CCS-SC-015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발행상세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4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발행 상세 정보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CCS-ECS-001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생성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누락건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보정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생성 누락 보정 버튼 과 확인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모달을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제공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0433973"/>
                  </a:ext>
                </a:extLst>
              </a:tr>
              <a:tr h="4646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CCS-ECS-002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수동 삭제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삭제 버튼과 확인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모달을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 제공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39796854"/>
                  </a:ext>
                </a:extLst>
              </a:tr>
              <a:tr h="464675"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dirty="0"/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CCS-ECS-003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보정 작업 로그 관리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보정 작업 내역을 로그 형태로 표시하고 이력을 추적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5846154"/>
                  </a:ext>
                </a:extLst>
              </a:tr>
              <a:tr h="464675">
                <a:tc vMerge="1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US" altLang="ko-KR" sz="9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NanumGothic" panose="020D0604000000000000" pitchFamily="34" charset="-127"/>
                        <a:ea typeface="NanumGothic" panose="020D0604000000000000" pitchFamily="34" charset="-127"/>
                        <a:cs typeface="+mn-cs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algn="ctr" fontAlgn="ctr">
                        <a:buNone/>
                      </a:pP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상세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상세 정보를 실시간으로 모니터링하는 인터페이스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326781"/>
                  </a:ext>
                </a:extLst>
              </a:tr>
              <a:tr h="464675">
                <a:tc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16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CCS-SC-016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전환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전자인수도증 전환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요청 및 처리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IF-CCS-DMS-001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~004</a:t>
                      </a:r>
                      <a:b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</a:b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IF-CCS-FRC-004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전환 장애 알림 시스템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전환 과정에서 장애 발생 시 알림 팝업과 상태 표시를 제공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6762257"/>
                  </a:ext>
                </a:extLst>
              </a:tr>
              <a:tr h="464675">
                <a:tc rowSpan="3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17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CCS-SC-017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운송차량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조회 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운송차량 모니터링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및 조회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CCS-FRC-00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  <a:endParaRPr lang="en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IF-CCS-FRC-001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~003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올컨</a:t>
                      </a: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e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실시간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미러링</a:t>
                      </a:r>
                      <a:endParaRPr lang="ko-KR" alt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올컨</a:t>
                      </a: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e 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화면을 실시간으로 </a:t>
                      </a:r>
                      <a:r>
                        <a:rPr lang="ko-KR" altLang="en-US" sz="9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미러링하여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 표시하는 인터페이스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1278147"/>
                  </a:ext>
                </a:extLst>
              </a:tr>
              <a:tr h="4646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CCS-VDB-004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IF-CCS-ESL-00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  <a:endParaRPr lang="en" altLang="ko-KR" sz="9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실시간 모니터링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전자인수도증 데이터를 실시간으로 모니터링하는 테이블 형태의 인터페이스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4829923"/>
                  </a:ext>
                </a:extLst>
              </a:tr>
              <a:tr h="4646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CCS-VDB-005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IF-CCS-VMS-001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관심차량 관리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차량을 관심 목록에 추가</a:t>
                      </a:r>
                      <a: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/</a:t>
                      </a: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제거할 수 있는 버튼과 그룹 관리 기능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2427737"/>
                  </a:ext>
                </a:extLst>
              </a:tr>
              <a:tr h="464675">
                <a:tc rowSpan="3">
                  <a:txBody>
                    <a:bodyPr/>
                    <a:lstStyle/>
                    <a:p>
                      <a:pPr lvl="0" algn="ctr" latinLnBrk="1">
                        <a:defRPr/>
                      </a:pPr>
                      <a:r>
                        <a:rPr lang="en-US" altLang="ko-KR" sz="900" b="0" i="0" dirty="0"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18</a:t>
                      </a:r>
                      <a:endParaRPr lang="ko-KR" altLang="en-US" sz="900" b="0" i="0" dirty="0">
                        <a:latin typeface="NanumGothic" panose="020D0604000000000000" pitchFamily="34" charset="-127"/>
                        <a:ea typeface="NanumGothic" panose="020D0604000000000000" pitchFamily="34" charset="-127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CCS-SC-018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관심차량 목록 </a:t>
                      </a:r>
                      <a:br>
                        <a:rPr lang="en-US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</a:b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화면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Gothic" panose="020D0604000000000000" pitchFamily="34" charset="-127"/>
                          <a:ea typeface="NanumGothic" panose="020D0604000000000000" pitchFamily="34" charset="-127"/>
                        </a:rPr>
                        <a:t>관심차량 목록 관리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CCS-VMS-001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IF-CCS-VMS-001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관심차량 목록 관리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 차량 목록을 테이블 형태로 표시하고 관리 기능 제공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7718709"/>
                  </a:ext>
                </a:extLst>
              </a:tr>
              <a:tr h="4646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CCS-VMS-002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IF-CCS-VMS-002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관심차량 실시간 추적 및 현황 표시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 차량 그룹을 실시간으로 추적하는 테이블 형태의 인터페이스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412540"/>
                  </a:ext>
                </a:extLst>
              </a:tr>
              <a:tr h="46467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CCS-VMS-003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" altLang="ko-KR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IF-CCS-VMS-003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관심차량 현황 표시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ko-KR" alt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관심 차량의 현재 상태를 실시간으로 표시하는 카드 형태의 위젯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699422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30975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AA83F2-9D6B-D3AB-674D-2AEC713231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C673DE0D-255E-8E10-B7FD-3C6F715C1A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674" y="979720"/>
            <a:ext cx="7029930" cy="5173482"/>
          </a:xfrm>
          <a:prstGeom prst="rect">
            <a:avLst/>
          </a:prstGeom>
        </p:spPr>
      </p:pic>
      <p:grpSp>
        <p:nvGrpSpPr>
          <p:cNvPr id="2" name="그룹 1">
            <a:extLst>
              <a:ext uri="{FF2B5EF4-FFF2-40B4-BE49-F238E27FC236}">
                <a16:creationId xmlns:a16="http://schemas.microsoft.com/office/drawing/2014/main" id="{8E7FD043-3E3C-659B-C1A3-2C59EB6FE968}"/>
              </a:ext>
            </a:extLst>
          </p:cNvPr>
          <p:cNvGrpSpPr/>
          <p:nvPr/>
        </p:nvGrpSpPr>
        <p:grpSpPr>
          <a:xfrm>
            <a:off x="1516538" y="2541374"/>
            <a:ext cx="174246" cy="2026482"/>
            <a:chOff x="1777689" y="2466884"/>
            <a:chExt cx="202425" cy="2354210"/>
          </a:xfrm>
        </p:grpSpPr>
        <p:sp>
          <p:nvSpPr>
            <p:cNvPr id="3" name="타원 2">
              <a:extLst>
                <a:ext uri="{FF2B5EF4-FFF2-40B4-BE49-F238E27FC236}">
                  <a16:creationId xmlns:a16="http://schemas.microsoft.com/office/drawing/2014/main" id="{5D973F16-576D-26C4-4BA4-3EF9C33A04D5}"/>
                </a:ext>
              </a:extLst>
            </p:cNvPr>
            <p:cNvSpPr/>
            <p:nvPr/>
          </p:nvSpPr>
          <p:spPr>
            <a:xfrm>
              <a:off x="1777689" y="3734475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4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44A4F99D-6252-51D1-9F8B-BCCA8F731598}"/>
                </a:ext>
              </a:extLst>
            </p:cNvPr>
            <p:cNvSpPr/>
            <p:nvPr/>
          </p:nvSpPr>
          <p:spPr>
            <a:xfrm>
              <a:off x="1777689" y="4183948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5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5" name="타원 4">
              <a:extLst>
                <a:ext uri="{FF2B5EF4-FFF2-40B4-BE49-F238E27FC236}">
                  <a16:creationId xmlns:a16="http://schemas.microsoft.com/office/drawing/2014/main" id="{BD3BF729-E0AE-611B-DF33-96118FCC455A}"/>
                </a:ext>
              </a:extLst>
            </p:cNvPr>
            <p:cNvSpPr/>
            <p:nvPr/>
          </p:nvSpPr>
          <p:spPr>
            <a:xfrm>
              <a:off x="1777689" y="3325691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3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6" name="타원 5">
              <a:extLst>
                <a:ext uri="{FF2B5EF4-FFF2-40B4-BE49-F238E27FC236}">
                  <a16:creationId xmlns:a16="http://schemas.microsoft.com/office/drawing/2014/main" id="{CD24BFDF-31BB-595F-B85E-8D4129485062}"/>
                </a:ext>
              </a:extLst>
            </p:cNvPr>
            <p:cNvSpPr/>
            <p:nvPr/>
          </p:nvSpPr>
          <p:spPr>
            <a:xfrm>
              <a:off x="1777689" y="2901605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2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290A8963-F680-32F3-F4DB-D90042536607}"/>
                </a:ext>
              </a:extLst>
            </p:cNvPr>
            <p:cNvSpPr/>
            <p:nvPr/>
          </p:nvSpPr>
          <p:spPr>
            <a:xfrm>
              <a:off x="1777689" y="2466884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ore-KR" sz="1400" dirty="0">
                  <a:latin typeface="NanumSquareOTF" panose="020B0600000101010101" pitchFamily="34" charset="-127"/>
                </a:rPr>
                <a:t>1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36479D51-7604-D86B-4FF4-25E45759FE07}"/>
                </a:ext>
              </a:extLst>
            </p:cNvPr>
            <p:cNvSpPr/>
            <p:nvPr/>
          </p:nvSpPr>
          <p:spPr>
            <a:xfrm>
              <a:off x="1777689" y="4618669"/>
              <a:ext cx="202425" cy="202425"/>
            </a:xfrm>
            <a:prstGeom prst="ellipse">
              <a:avLst/>
            </a:prstGeom>
            <a:solidFill>
              <a:srgbClr val="C0000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ko-KR" sz="1400" dirty="0">
                  <a:latin typeface="NanumSquareOTF" panose="020B0600000101010101" pitchFamily="34" charset="-127"/>
                  <a:ea typeface="NanumSquareOTF" panose="020B0600000101010101" pitchFamily="34" charset="-127"/>
                </a:rPr>
                <a:t>6</a:t>
              </a:r>
              <a:endParaRPr kumimoji="1" lang="ko-Kore-KR" altLang="en-US" sz="1400" dirty="0">
                <a:latin typeface="NanumSquareOTF" panose="020B0600000101010101" pitchFamily="34" charset="-127"/>
              </a:endParaRPr>
            </a:p>
          </p:txBody>
        </p:sp>
      </p:grpSp>
      <p:sp>
        <p:nvSpPr>
          <p:cNvPr id="10" name="타원 9">
            <a:extLst>
              <a:ext uri="{FF2B5EF4-FFF2-40B4-BE49-F238E27FC236}">
                <a16:creationId xmlns:a16="http://schemas.microsoft.com/office/drawing/2014/main" id="{8B796FB0-33C4-63E3-7A79-73C97146AFEF}"/>
              </a:ext>
            </a:extLst>
          </p:cNvPr>
          <p:cNvSpPr/>
          <p:nvPr/>
        </p:nvSpPr>
        <p:spPr>
          <a:xfrm>
            <a:off x="1516538" y="4761464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1400" dirty="0">
                <a:latin typeface="NanumSquareOTF" panose="020B0600000101010101" pitchFamily="34" charset="-127"/>
              </a:rPr>
              <a:t>7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22ABEF8-4104-E0DB-8102-702C0DA3C73C}"/>
              </a:ext>
            </a:extLst>
          </p:cNvPr>
          <p:cNvSpPr/>
          <p:nvPr/>
        </p:nvSpPr>
        <p:spPr>
          <a:xfrm>
            <a:off x="1516538" y="5135668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1400" dirty="0">
                <a:latin typeface="NanumSquareOTF" panose="020B0600000101010101" pitchFamily="34" charset="-127"/>
              </a:rPr>
              <a:t>8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C2ED23F3-61F6-B277-BDA6-4FFA2E6F7234}"/>
              </a:ext>
            </a:extLst>
          </p:cNvPr>
          <p:cNvSpPr/>
          <p:nvPr/>
        </p:nvSpPr>
        <p:spPr>
          <a:xfrm>
            <a:off x="4826665" y="2479651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en-US" sz="1400" dirty="0">
                <a:latin typeface="NanumSquareOTF" panose="020B0600000101010101" pitchFamily="34" charset="-127"/>
              </a:rPr>
              <a:t>9</a:t>
            </a:r>
            <a:endParaRPr kumimoji="1" lang="ko-Kore-KR" altLang="en-US" sz="1400" dirty="0">
              <a:latin typeface="NanumSquareOTF" panose="020B0600000101010101" pitchFamily="34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7616B295-25DB-C6BA-9ADC-0E20914AE80C}"/>
              </a:ext>
            </a:extLst>
          </p:cNvPr>
          <p:cNvSpPr/>
          <p:nvPr/>
        </p:nvSpPr>
        <p:spPr>
          <a:xfrm>
            <a:off x="3213765" y="5489551"/>
            <a:ext cx="174246" cy="174246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lIns="0" tIns="0" rIns="0" bIns="0" rtlCol="0" anchor="ctr"/>
          <a:lstStyle/>
          <a:p>
            <a:pPr algn="ctr"/>
            <a:r>
              <a:rPr kumimoji="1" lang="en-US" altLang="en-US" sz="900" dirty="0">
                <a:latin typeface="NanumSquareOTF" panose="020B0600000101010101" pitchFamily="34" charset="-127"/>
              </a:rPr>
              <a:t>10</a:t>
            </a:r>
            <a:endParaRPr kumimoji="1" lang="ko-Kore-KR" altLang="en-US" sz="900" dirty="0">
              <a:latin typeface="NanumSquareOTF" panose="020B0600000101010101" pitchFamily="34" charset="-127"/>
            </a:endParaRPr>
          </a:p>
        </p:txBody>
      </p:sp>
      <p:graphicFrame>
        <p:nvGraphicFramePr>
          <p:cNvPr id="15" name="Group 22">
            <a:extLst>
              <a:ext uri="{FF2B5EF4-FFF2-40B4-BE49-F238E27FC236}">
                <a16:creationId xmlns:a16="http://schemas.microsoft.com/office/drawing/2014/main" id="{832BF9E1-A3DC-3589-3D51-17D6DA8B6F8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9279551"/>
              </p:ext>
            </p:extLst>
          </p:nvPr>
        </p:nvGraphicFramePr>
        <p:xfrm>
          <a:off x="385813" y="155432"/>
          <a:ext cx="9118215" cy="504062"/>
        </p:xfrm>
        <a:graphic>
          <a:graphicData uri="http://schemas.openxmlformats.org/drawingml/2006/table">
            <a:tbl>
              <a:tblPr/>
              <a:tblGrid>
                <a:gridCol w="7223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30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1949">
                  <a:extLst>
                    <a:ext uri="{9D8B030D-6E8A-4147-A177-3AD203B41FA5}">
                      <a16:colId xmlns:a16="http://schemas.microsoft.com/office/drawing/2014/main" val="1514757058"/>
                    </a:ext>
                  </a:extLst>
                </a:gridCol>
                <a:gridCol w="1837104">
                  <a:extLst>
                    <a:ext uri="{9D8B030D-6E8A-4147-A177-3AD203B41FA5}">
                      <a16:colId xmlns:a16="http://schemas.microsoft.com/office/drawing/2014/main" val="901924954"/>
                    </a:ext>
                  </a:extLst>
                </a:gridCol>
                <a:gridCol w="90609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5576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150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680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경로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사용자 관리 </a:t>
                      </a: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 </a:t>
                      </a: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사용자 등록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화면명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사용자 등록 화면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RFP</a:t>
                      </a: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 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SFR-002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5203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버전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0.1</a:t>
                      </a:r>
                      <a:endParaRPr kumimoji="1" lang="ko-KR" altLang="ko-KR" sz="800" b="0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인터페이스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en-US" altLang="ko-KR" sz="800" b="0" i="0" u="none" strike="noStrike" cap="none" normalizeH="0" baseline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화면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en-US" altLang="ko-KR" sz="800" b="1" i="0" u="none" strike="noStrike" cap="none" normalizeH="0" baseline="0" dirty="0">
                        <a:solidFill>
                          <a:schemeClr val="tx1"/>
                        </a:solidFill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0" lang="en-US" altLang="ko-KR" sz="8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NanumGothic" panose="020D0604000000000000" pitchFamily="34" charset="-127"/>
                          <a:ea typeface="NanumGothic" panose="020D0604000000000000" pitchFamily="34" charset="-127"/>
                          <a:cs typeface="+mn-cs"/>
                        </a:rPr>
                        <a:t>CCS-SC-001</a:t>
                      </a:r>
                      <a:endParaRPr kumimoji="1" lang="en-US" altLang="ko-KR" sz="800" b="0" i="0" u="none" strike="noStrike" cap="none" normalizeH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ct val="5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요구사항 </a:t>
                      </a:r>
                      <a:r>
                        <a:rPr kumimoji="1" lang="en-US" altLang="ko-KR" sz="800" b="1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ID</a:t>
                      </a:r>
                      <a:endParaRPr kumimoji="1" lang="ko-KR" altLang="ko-KR" sz="800" b="1" i="0" u="none" strike="noStrike" cap="none" normalizeH="0" baseline="0" dirty="0">
                        <a:solidFill>
                          <a:schemeClr val="tx1"/>
                        </a:solidFill>
                        <a:effectLst/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>
                        <a:buNone/>
                      </a:pPr>
                      <a:r>
                        <a:rPr lang="en-US" altLang="ko-KR" sz="800" b="0" i="0" u="none" strike="noStrike" dirty="0">
                          <a:solidFill>
                            <a:srgbClr val="000000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-</a:t>
                      </a:r>
                      <a:endParaRPr lang="en" altLang="ko-KR" sz="800" b="0" i="0" u="none" strike="noStrike" dirty="0">
                        <a:solidFill>
                          <a:srgbClr val="000000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62024" marR="62024" marT="20668" marB="20668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6" name="표 15">
            <a:extLst>
              <a:ext uri="{FF2B5EF4-FFF2-40B4-BE49-F238E27FC236}">
                <a16:creationId xmlns:a16="http://schemas.microsoft.com/office/drawing/2014/main" id="{7B2AD7AD-4BC6-ED0F-5D7B-EAF229B598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071043"/>
              </p:ext>
            </p:extLst>
          </p:nvPr>
        </p:nvGraphicFramePr>
        <p:xfrm>
          <a:off x="7556154" y="778213"/>
          <a:ext cx="1947879" cy="559630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87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9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01128">
                <a:tc gridSpan="2">
                  <a:txBody>
                    <a:bodyPr/>
                    <a:lstStyle/>
                    <a:p>
                      <a:pPr lvl="0" algn="ctr" latinLnBrk="1">
                        <a:lnSpc>
                          <a:spcPct val="100000"/>
                        </a:lnSpc>
                        <a:defRPr/>
                      </a:pPr>
                      <a:r>
                        <a:rPr lang="en-US" altLang="ko-KR" sz="800" b="1" i="0" dirty="0">
                          <a:latin typeface="NanumSquareOTF Bold" panose="020B0600000101010101" pitchFamily="34" charset="-127"/>
                          <a:ea typeface="NanumSquareOTF Bold" panose="020B0600000101010101" pitchFamily="34" charset="-127"/>
                        </a:rPr>
                        <a:t>Description</a:t>
                      </a:r>
                      <a:endParaRPr lang="ko-KR" altLang="en-US" sz="800" b="1" i="0" dirty="0">
                        <a:latin typeface="NanumSquareOTF Bold" panose="020B0600000101010101" pitchFamily="34" charset="-127"/>
                        <a:ea typeface="NanumSquareOTF Bold" panose="020B0600000101010101" pitchFamily="34" charset="-127"/>
                      </a:endParaRP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26182">
                <a:tc gridSpan="2">
                  <a:txBody>
                    <a:bodyPr/>
                    <a:lstStyle/>
                    <a:p>
                      <a:pPr marL="0" marR="0" lvl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kumimoji="1" lang="ko-KR" altLang="en-US" sz="800" b="0" i="0" u="none" strike="noStrike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사용자 계정 등록 및 관리</a:t>
                      </a:r>
                    </a:p>
                  </a:txBody>
                  <a:tcPr marL="75750" marR="7575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vl="0" latinLnBrk="1">
                        <a:defRPr/>
                      </a:pPr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아이디 입력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필수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비밀번호 입력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필수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비밀번호 재입력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필수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이름 입력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필수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5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소속 선택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6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연락처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7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이메일 입력</a:t>
                      </a: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8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사용자 유형 선택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필수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9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담당 터미널 선택 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(</a:t>
                      </a:r>
                      <a:r>
                        <a:rPr kumimoji="1" lang="ko-KR" altLang="en-US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필수</a:t>
                      </a:r>
                      <a:r>
                        <a:rPr kumimoji="1" lang="en-US" altLang="ko-KR" sz="800" b="0" i="0" u="none" strike="noStrike" kern="1200" cap="none" normalizeH="0" baseline="0" dirty="0">
                          <a:solidFill>
                            <a:schemeClr val="tx1"/>
                          </a:solidFill>
                          <a:effectLst/>
                          <a:latin typeface="NanumSquareOTF" panose="020B0600000101010101" pitchFamily="34" charset="-127"/>
                          <a:ea typeface="NanumSquareOTF" panose="020B0600000101010101" pitchFamily="34" charset="-127"/>
                          <a:cs typeface="+mn-cs"/>
                        </a:rPr>
                        <a:t>)</a:t>
                      </a: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10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11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spcAft>
                          <a:spcPts val="150"/>
                        </a:spcAft>
                        <a:buNone/>
                      </a:pPr>
                      <a:endParaRPr kumimoji="1" lang="ko-KR" altLang="en-US" sz="800" b="0" i="0" u="none" strike="noStrike" kern="1200" cap="none" normalizeH="0" baseline="0" dirty="0">
                        <a:solidFill>
                          <a:schemeClr val="tx1"/>
                        </a:solidFill>
                        <a:effectLst/>
                        <a:latin typeface="NanumSquareOTF" panose="020B0600000101010101" pitchFamily="34" charset="-127"/>
                        <a:ea typeface="NanumSquareOTF" panose="020B0600000101010101" pitchFamily="34" charset="-127"/>
                        <a:cs typeface="+mn-cs"/>
                      </a:endParaRPr>
                    </a:p>
                  </a:txBody>
                  <a:tcPr marL="40005" marR="48578" marT="48578" marB="40005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12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13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362071">
                <a:tc>
                  <a:txBody>
                    <a:bodyPr/>
                    <a:lstStyle/>
                    <a:p>
                      <a:pPr marL="0" marR="0" lvl="0" indent="0" algn="ctr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en-US" altLang="ko-KR" sz="800" b="0" i="0" dirty="0">
                          <a:solidFill>
                            <a:schemeClr val="tx1"/>
                          </a:solidFill>
                          <a:latin typeface="NanumSquareOTF" panose="020B0600000101010101" pitchFamily="34" charset="-127"/>
                          <a:ea typeface="NanumSquareOTF" panose="020B0600000101010101" pitchFamily="34" charset="-127"/>
                        </a:rPr>
                        <a:t>14</a:t>
                      </a:r>
                    </a:p>
                  </a:txBody>
                  <a:tcPr marL="0" marR="0" marT="37856" marB="37856" anchor="ctr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57263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FontTx/>
                        <a:buNone/>
                        <a:defRPr/>
                      </a:pPr>
                      <a:endParaRPr lang="en-US" altLang="ko-KR" sz="800" b="0" i="0" baseline="0" dirty="0">
                        <a:solidFill>
                          <a:schemeClr val="tx1"/>
                        </a:solidFill>
                        <a:latin typeface="NanumSquareOTF" panose="020B0600000101010101" pitchFamily="34" charset="-127"/>
                        <a:ea typeface="NanumSquareOTF" panose="020B0600000101010101" pitchFamily="34" charset="-127"/>
                      </a:endParaRPr>
                    </a:p>
                  </a:txBody>
                  <a:tcPr marL="56480" marR="56480" marT="33904" marB="33904" anchor="ctr" horzOverflow="overflow">
                    <a:lnL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L>
                    <a:lnR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R>
                    <a:lnT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T>
                    <a:lnB w="6350" cap="flat" cmpd="sng" algn="ctr">
                      <a:solidFill>
                        <a:srgbClr val="BFBFBF"/>
                      </a:solidFill>
                      <a:prstDash val="solid"/>
                      <a:round/>
                      <a:headEnd w="med" len="med"/>
                      <a:tailEnd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07674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4A45FF"/>
      </a:hlink>
      <a:folHlink>
        <a:srgbClr val="BE27BB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2886</TotalTime>
  <Words>10327</Words>
  <Application>Microsoft Macintosh PowerPoint</Application>
  <PresentationFormat>A4 용지(210x297mm)</PresentationFormat>
  <Paragraphs>3790</Paragraphs>
  <Slides>44</Slides>
  <Notes>43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44</vt:i4>
      </vt:variant>
    </vt:vector>
  </HeadingPairs>
  <TitlesOfParts>
    <vt:vector size="53" baseType="lpstr">
      <vt:lpstr>NanumGothic</vt:lpstr>
      <vt:lpstr>나눔스퀘어 Regular</vt:lpstr>
      <vt:lpstr>맑은 고딕</vt:lpstr>
      <vt:lpstr>NanumSquareOTF</vt:lpstr>
      <vt:lpstr>NanumSquareOTF Bold</vt:lpstr>
      <vt:lpstr>NanumSquareOTF ExtraBold</vt:lpstr>
      <vt:lpstr>Pretendard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대하</dc:creator>
  <cp:lastModifiedBy>김요한</cp:lastModifiedBy>
  <cp:revision>4384</cp:revision>
  <dcterms:created xsi:type="dcterms:W3CDTF">2019-11-21T01:17:22Z</dcterms:created>
  <dcterms:modified xsi:type="dcterms:W3CDTF">2025-09-15T10:49:15Z</dcterms:modified>
  <cp:version/>
</cp:coreProperties>
</file>

<file path=docProps/thumbnail.jpeg>
</file>